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jpeg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2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1"/>
  </p:notesMasterIdLst>
  <p:handoutMasterIdLst>
    <p:handoutMasterId r:id="rId42"/>
  </p:handoutMasterIdLst>
  <p:sldIdLst>
    <p:sldId id="760" r:id="rId2"/>
    <p:sldId id="3428" r:id="rId3"/>
    <p:sldId id="3429" r:id="rId4"/>
    <p:sldId id="357" r:id="rId5"/>
    <p:sldId id="3430" r:id="rId6"/>
    <p:sldId id="360" r:id="rId7"/>
    <p:sldId id="3431" r:id="rId8"/>
    <p:sldId id="363" r:id="rId9"/>
    <p:sldId id="3267" r:id="rId10"/>
    <p:sldId id="3422" r:id="rId11"/>
    <p:sldId id="2390" r:id="rId12"/>
    <p:sldId id="3435" r:id="rId13"/>
    <p:sldId id="364" r:id="rId14"/>
    <p:sldId id="3432" r:id="rId15"/>
    <p:sldId id="366" r:id="rId16"/>
    <p:sldId id="3433" r:id="rId17"/>
    <p:sldId id="368" r:id="rId18"/>
    <p:sldId id="369" r:id="rId19"/>
    <p:sldId id="371" r:id="rId20"/>
    <p:sldId id="3426" r:id="rId21"/>
    <p:sldId id="3427" r:id="rId22"/>
    <p:sldId id="3444" r:id="rId23"/>
    <p:sldId id="3436" r:id="rId24"/>
    <p:sldId id="3398" r:id="rId25"/>
    <p:sldId id="3404" r:id="rId26"/>
    <p:sldId id="3403" r:id="rId27"/>
    <p:sldId id="3437" r:id="rId28"/>
    <p:sldId id="3440" r:id="rId29"/>
    <p:sldId id="3441" r:id="rId30"/>
    <p:sldId id="3442" r:id="rId31"/>
    <p:sldId id="3406" r:id="rId32"/>
    <p:sldId id="3443" r:id="rId33"/>
    <p:sldId id="3438" r:id="rId34"/>
    <p:sldId id="3384" r:id="rId35"/>
    <p:sldId id="372" r:id="rId36"/>
    <p:sldId id="3439" r:id="rId37"/>
    <p:sldId id="3418" r:id="rId38"/>
    <p:sldId id="3212" r:id="rId39"/>
    <p:sldId id="258" r:id="rId40"/>
  </p:sldIdLst>
  <p:sldSz cx="12195175" cy="6859588"/>
  <p:notesSz cx="6797675" cy="9926638"/>
  <p:custDataLst>
    <p:tags r:id="rId43"/>
  </p:custDataLst>
  <p:defaultTextStyle>
    <a:defPPr>
      <a:defRPr lang="en-US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2">
          <p15:clr>
            <a:srgbClr val="A4A3A4"/>
          </p15:clr>
        </p15:guide>
        <p15:guide id="2" orient="horz" pos="4036">
          <p15:clr>
            <a:srgbClr val="A4A3A4"/>
          </p15:clr>
        </p15:guide>
        <p15:guide id="3" pos="915" userDrawn="1">
          <p15:clr>
            <a:srgbClr val="A4A3A4"/>
          </p15:clr>
        </p15:guide>
        <p15:guide id="4" pos="7560" userDrawn="1">
          <p15:clr>
            <a:srgbClr val="A4A3A4"/>
          </p15:clr>
        </p15:guide>
        <p15:guide id="5" orient="horz" pos="3476" userDrawn="1">
          <p15:clr>
            <a:srgbClr val="A4A3A4"/>
          </p15:clr>
        </p15:guide>
        <p15:guide id="6" orient="horz" pos="1457" userDrawn="1">
          <p15:clr>
            <a:srgbClr val="A4A3A4"/>
          </p15:clr>
        </p15:guide>
        <p15:guide id="7" pos="2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em, Thomas" initials="BT" lastIdx="1" clrIdx="0">
    <p:extLst>
      <p:ext uri="{19B8F6BF-5375-455C-9EA6-DF929625EA0E}">
        <p15:presenceInfo xmlns:p15="http://schemas.microsoft.com/office/powerpoint/2012/main" userId="S::thomas.bliem@asm-smt.com::f87b3943-f118-4058-be66-be27ce856d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  <a:srgbClr val="3C4F00"/>
    <a:srgbClr val="00FF00"/>
    <a:srgbClr val="FFFFFF"/>
    <a:srgbClr val="DEDFE0"/>
    <a:srgbClr val="CDCDCD"/>
    <a:srgbClr val="FF9933"/>
    <a:srgbClr val="7F7F7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8" autoAdjust="0"/>
    <p:restoredTop sz="85203" autoAdjust="0"/>
  </p:normalViewPr>
  <p:slideViewPr>
    <p:cSldViewPr snapToGrid="0">
      <p:cViewPr varScale="1">
        <p:scale>
          <a:sx n="115" d="100"/>
          <a:sy n="115" d="100"/>
        </p:scale>
        <p:origin x="776" y="84"/>
      </p:cViewPr>
      <p:guideLst>
        <p:guide orient="horz" pos="1192"/>
        <p:guide orient="horz" pos="4036"/>
        <p:guide pos="915"/>
        <p:guide pos="7560"/>
        <p:guide orient="horz" pos="3476"/>
        <p:guide orient="horz" pos="1457"/>
        <p:guide pos="21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-3762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24978-9510-4A4C-A1F3-2AC5B3AF025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E8B70-764B-4B0D-AC37-EA52E82F0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56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D1A5B962-081D-4513-AE95-B2842E7C87F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5E9C5943-8A21-404E-A5CD-C1B6EFAE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68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96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7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4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6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3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3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3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28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checkAlive</a:t>
            </a:r>
            <a:r>
              <a:rPr lang="de-DE" dirty="0"/>
              <a:t> (</a:t>
            </a:r>
            <a:r>
              <a:rPr lang="de-DE" dirty="0" err="1"/>
              <a:t>test</a:t>
            </a:r>
            <a:r>
              <a:rPr lang="de-DE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0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8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C5943-8A21-404E-A5CD-C1B6EFAE25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>
          <a:xfrm>
            <a:off x="0" y="9400"/>
            <a:ext cx="12220932" cy="68501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/>
          <p:cNvGrpSpPr/>
          <p:nvPr userDrawn="1"/>
        </p:nvGrpSpPr>
        <p:grpSpPr>
          <a:xfrm>
            <a:off x="1903162" y="1728590"/>
            <a:ext cx="10112964" cy="4324831"/>
            <a:chOff x="819425" y="901874"/>
            <a:chExt cx="11196701" cy="4788294"/>
          </a:xfrm>
          <a:solidFill>
            <a:schemeClr val="tx1">
              <a:lumMod val="10000"/>
              <a:lumOff val="90000"/>
            </a:schemeClr>
          </a:solidFill>
        </p:grpSpPr>
        <p:grpSp>
          <p:nvGrpSpPr>
            <p:cNvPr id="39" name="Gruppieren 38"/>
            <p:cNvGrpSpPr/>
            <p:nvPr userDrawn="1"/>
          </p:nvGrpSpPr>
          <p:grpSpPr>
            <a:xfrm>
              <a:off x="819425" y="901874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388" name="Rechteck 387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hteck 64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hteck 65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Rechteck 66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Rechteck 67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hteck 68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Rechteck 69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Rechteck 70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Rechteck 71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Rechteck 72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Rechteck 74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hteck 75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Rechteck 76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echteck 77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Rechteck 78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Rechteck 79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Rechteck 80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3" name="Gruppieren 82"/>
            <p:cNvGrpSpPr/>
            <p:nvPr userDrawn="1"/>
          </p:nvGrpSpPr>
          <p:grpSpPr>
            <a:xfrm>
              <a:off x="819425" y="1519707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389" name="Rechteck 388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Rechteck 83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Rechteck 84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Rechteck 85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Rechteck 86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Rechteck 87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Rechteck 88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Rechteck 89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Rechteck 90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" name="Rechteck 91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hteck 92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Rechteck 93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Rechteck 94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Rechteck 95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Rechteck 96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Rechteck 97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" name="Rechteck 98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Rechteck 99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Rechteck 100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2" name="Gruppieren 101"/>
            <p:cNvGrpSpPr/>
            <p:nvPr userDrawn="1"/>
          </p:nvGrpSpPr>
          <p:grpSpPr>
            <a:xfrm>
              <a:off x="819425" y="2137540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390" name="Rechteck 389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Rechteck 102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Rechteck 103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Rechteck 104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Rechteck 105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Rechteck 106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8" name="Rechteck 107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" name="Rechteck 108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Rechteck 109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Rechteck 110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Rechteck 111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Rechteck 112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4" name="Rechteck 113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Rechteck 114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Rechteck 115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Rechteck 116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Rechteck 117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Rechteck 118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Rechteck 119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1" name="Gruppieren 120"/>
            <p:cNvGrpSpPr/>
            <p:nvPr userDrawn="1"/>
          </p:nvGrpSpPr>
          <p:grpSpPr>
            <a:xfrm>
              <a:off x="819425" y="2755373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391" name="Rechteck 390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Rechteck 121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Rechteck 122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Rechteck 123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Rechteck 124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6" name="Rechteck 125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Rechteck 126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Rechteck 127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Rechteck 128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0" name="Rechteck 129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Rechteck 130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2" name="Rechteck 131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Rechteck 132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Rechteck 133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Rechteck 134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Rechteck 135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Rechteck 136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" name="Rechteck 137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Rechteck 138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0" name="Gruppieren 139"/>
            <p:cNvGrpSpPr/>
            <p:nvPr userDrawn="1"/>
          </p:nvGrpSpPr>
          <p:grpSpPr>
            <a:xfrm>
              <a:off x="819425" y="3373206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392" name="Rechteck 391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Rechteck 140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2" name="Rechteck 141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Rechteck 142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4" name="Rechteck 143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Rechteck 144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" name="Rechteck 145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Rechteck 146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8" name="Rechteck 147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Rechteck 148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" name="Rechteck 149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Rechteck 150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" name="Rechteck 151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Rechteck 152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4" name="Rechteck 153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5" name="Rechteck 154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6" name="Rechteck 155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" name="Rechteck 156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8" name="Rechteck 157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" name="Gruppieren 158"/>
            <p:cNvGrpSpPr/>
            <p:nvPr userDrawn="1"/>
          </p:nvGrpSpPr>
          <p:grpSpPr>
            <a:xfrm>
              <a:off x="819425" y="3991039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393" name="Rechteck 392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0" name="Rechteck 159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1" name="Rechteck 160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Rechteck 161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3" name="Rechteck 162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4" name="Rechteck 163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Rechteck 164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6" name="Rechteck 165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7" name="Rechteck 166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8" name="Rechteck 167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9" name="Rechteck 168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0" name="Rechteck 169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1" name="Rechteck 170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2" name="Rechteck 171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Rechteck 172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4" name="Rechteck 173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5" name="Rechteck 174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6" name="Rechteck 175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Rechteck 176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78" name="Gruppieren 177"/>
            <p:cNvGrpSpPr/>
            <p:nvPr userDrawn="1"/>
          </p:nvGrpSpPr>
          <p:grpSpPr>
            <a:xfrm>
              <a:off x="819425" y="4608872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394" name="Rechteck 393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Rechteck 178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0" name="Rechteck 179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Rechteck 180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2" name="Rechteck 181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Rechteck 182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4" name="Rechteck 183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Rechteck 184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6" name="Rechteck 185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Rechteck 186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8" name="Rechteck 187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Rechteck 188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Rechteck 189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Rechteck 190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Rechteck 191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Rechteck 192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Rechteck 193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Rechteck 194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Rechteck 195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7" name="Gruppieren 196"/>
            <p:cNvGrpSpPr/>
            <p:nvPr userDrawn="1"/>
          </p:nvGrpSpPr>
          <p:grpSpPr>
            <a:xfrm>
              <a:off x="819425" y="5226705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395" name="Rechteck 394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Rechteck 197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9" name="Rechteck 198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Rechteck 199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1" name="Rechteck 200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2" name="Rechteck 201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3" name="Rechteck 202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4" name="Rechteck 203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5" name="Rechteck 204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6" name="Rechteck 205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7" name="Rechteck 206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8" name="Rechteck 207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9" name="Rechteck 208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0" name="Rechteck 209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1" name="Rechteck 210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2" name="Rechteck 211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3" name="Rechteck 212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4" name="Rechteck 213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5" name="Rechteck 214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18646" y="4675695"/>
            <a:ext cx="5089325" cy="523321"/>
          </a:xfrm>
          <a:solidFill>
            <a:srgbClr val="DEDFE0">
              <a:alpha val="85098"/>
            </a:srgbClr>
          </a:solidFill>
        </p:spPr>
        <p:txBody>
          <a:bodyPr vert="horz" lIns="36000" tIns="36000" rIns="36000" bIns="62412" rtlCol="0" anchor="ctr">
            <a:noAutofit/>
          </a:bodyPr>
          <a:lstStyle>
            <a:lvl1pPr>
              <a:defRPr lang="en-US" sz="14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  <a:endParaRPr lang="en-US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0" y="6108820"/>
            <a:ext cx="12220932" cy="438837"/>
            <a:chOff x="0" y="6446509"/>
            <a:chExt cx="7002773" cy="251460"/>
          </a:xfrm>
        </p:grpSpPr>
        <p:pic>
          <p:nvPicPr>
            <p:cNvPr id="9" name="Picture 2"/>
            <p:cNvPicPr/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46509"/>
              <a:ext cx="1259840" cy="2514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0" name="Picture 2"/>
            <p:cNvPicPr/>
            <p:nvPr userDrawn="1"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730" y="6446509"/>
              <a:ext cx="5704043" cy="2514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Gleichschenkliges Dreieck 10"/>
            <p:cNvSpPr/>
            <p:nvPr userDrawn="1"/>
          </p:nvSpPr>
          <p:spPr>
            <a:xfrm rot="5400000">
              <a:off x="1208878" y="6486196"/>
              <a:ext cx="167640" cy="18351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042" name="Gruppieren 1041"/>
          <p:cNvGrpSpPr/>
          <p:nvPr userDrawn="1"/>
        </p:nvGrpSpPr>
        <p:grpSpPr>
          <a:xfrm>
            <a:off x="2276396" y="1828993"/>
            <a:ext cx="9389002" cy="4122227"/>
            <a:chOff x="2627124" y="1240271"/>
            <a:chExt cx="9389002" cy="4122227"/>
          </a:xfrm>
        </p:grpSpPr>
        <p:grpSp>
          <p:nvGrpSpPr>
            <p:cNvPr id="1041" name="Gruppieren 1040"/>
            <p:cNvGrpSpPr/>
            <p:nvPr userDrawn="1"/>
          </p:nvGrpSpPr>
          <p:grpSpPr>
            <a:xfrm>
              <a:off x="2627124" y="1240271"/>
              <a:ext cx="9389002" cy="216000"/>
              <a:chOff x="2627124" y="1240271"/>
              <a:chExt cx="9389002" cy="216000"/>
            </a:xfrm>
          </p:grpSpPr>
          <p:sp>
            <p:nvSpPr>
              <p:cNvPr id="352" name="Rechteck 351"/>
              <p:cNvSpPr/>
              <p:nvPr userDrawn="1"/>
            </p:nvSpPr>
            <p:spPr>
              <a:xfrm rot="5400000">
                <a:off x="532506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Rechteck 352"/>
              <p:cNvSpPr/>
              <p:nvPr userDrawn="1"/>
            </p:nvSpPr>
            <p:spPr>
              <a:xfrm rot="5400000">
                <a:off x="586465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4" name="Rechteck 353"/>
              <p:cNvSpPr/>
              <p:nvPr userDrawn="1"/>
            </p:nvSpPr>
            <p:spPr>
              <a:xfrm rot="5400000">
                <a:off x="6404240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Rechteck 354"/>
              <p:cNvSpPr/>
              <p:nvPr userDrawn="1"/>
            </p:nvSpPr>
            <p:spPr>
              <a:xfrm rot="5400000">
                <a:off x="6943828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6" name="Rechteck 355"/>
              <p:cNvSpPr/>
              <p:nvPr userDrawn="1"/>
            </p:nvSpPr>
            <p:spPr>
              <a:xfrm rot="5400000">
                <a:off x="748341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Rechteck 356"/>
              <p:cNvSpPr/>
              <p:nvPr userDrawn="1"/>
            </p:nvSpPr>
            <p:spPr>
              <a:xfrm rot="5400000">
                <a:off x="802300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8" name="Rechteck 357"/>
              <p:cNvSpPr/>
              <p:nvPr userDrawn="1"/>
            </p:nvSpPr>
            <p:spPr>
              <a:xfrm rot="5400000">
                <a:off x="856259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Rechteck 358"/>
              <p:cNvSpPr/>
              <p:nvPr userDrawn="1"/>
            </p:nvSpPr>
            <p:spPr>
              <a:xfrm rot="5400000">
                <a:off x="9102180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0" name="Rechteck 359"/>
              <p:cNvSpPr/>
              <p:nvPr userDrawn="1"/>
            </p:nvSpPr>
            <p:spPr>
              <a:xfrm rot="5400000">
                <a:off x="9641768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Rechteck 360"/>
              <p:cNvSpPr/>
              <p:nvPr userDrawn="1"/>
            </p:nvSpPr>
            <p:spPr>
              <a:xfrm rot="5400000">
                <a:off x="1018135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2" name="Rechteck 361"/>
              <p:cNvSpPr/>
              <p:nvPr userDrawn="1"/>
            </p:nvSpPr>
            <p:spPr>
              <a:xfrm rot="5400000">
                <a:off x="1072094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Rechteck 362"/>
              <p:cNvSpPr/>
              <p:nvPr userDrawn="1"/>
            </p:nvSpPr>
            <p:spPr>
              <a:xfrm rot="5400000">
                <a:off x="1126053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4" name="Rechteck 363"/>
              <p:cNvSpPr/>
              <p:nvPr userDrawn="1"/>
            </p:nvSpPr>
            <p:spPr>
              <a:xfrm rot="5400000">
                <a:off x="262712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Rechteck 364"/>
              <p:cNvSpPr/>
              <p:nvPr userDrawn="1"/>
            </p:nvSpPr>
            <p:spPr>
              <a:xfrm rot="5400000">
                <a:off x="316671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6" name="Rechteck 365"/>
              <p:cNvSpPr/>
              <p:nvPr userDrawn="1"/>
            </p:nvSpPr>
            <p:spPr>
              <a:xfrm rot="5400000">
                <a:off x="3706300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Rechteck 366"/>
              <p:cNvSpPr/>
              <p:nvPr userDrawn="1"/>
            </p:nvSpPr>
            <p:spPr>
              <a:xfrm rot="5400000">
                <a:off x="4245888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8" name="Rechteck 367"/>
              <p:cNvSpPr/>
              <p:nvPr userDrawn="1"/>
            </p:nvSpPr>
            <p:spPr>
              <a:xfrm rot="5400000">
                <a:off x="478547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9" name="Rechteck 368"/>
              <p:cNvSpPr/>
              <p:nvPr userDrawn="1"/>
            </p:nvSpPr>
            <p:spPr>
              <a:xfrm rot="5400000">
                <a:off x="1180012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0" name="Gruppieren 1039"/>
            <p:cNvGrpSpPr/>
            <p:nvPr userDrawn="1"/>
          </p:nvGrpSpPr>
          <p:grpSpPr>
            <a:xfrm>
              <a:off x="2627124" y="1798303"/>
              <a:ext cx="9389002" cy="216000"/>
              <a:chOff x="2627124" y="1798303"/>
              <a:chExt cx="9389002" cy="216000"/>
            </a:xfrm>
          </p:grpSpPr>
          <p:sp>
            <p:nvSpPr>
              <p:cNvPr id="334" name="Rechteck 333"/>
              <p:cNvSpPr/>
              <p:nvPr userDrawn="1"/>
            </p:nvSpPr>
            <p:spPr>
              <a:xfrm rot="5400000">
                <a:off x="532506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5" name="Rechteck 334"/>
              <p:cNvSpPr/>
              <p:nvPr userDrawn="1"/>
            </p:nvSpPr>
            <p:spPr>
              <a:xfrm rot="5400000">
                <a:off x="586465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Rechteck 335"/>
              <p:cNvSpPr/>
              <p:nvPr userDrawn="1"/>
            </p:nvSpPr>
            <p:spPr>
              <a:xfrm rot="5400000">
                <a:off x="6404240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7" name="Rechteck 336"/>
              <p:cNvSpPr/>
              <p:nvPr userDrawn="1"/>
            </p:nvSpPr>
            <p:spPr>
              <a:xfrm rot="5400000">
                <a:off x="6943828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Rechteck 337"/>
              <p:cNvSpPr/>
              <p:nvPr userDrawn="1"/>
            </p:nvSpPr>
            <p:spPr>
              <a:xfrm rot="5400000">
                <a:off x="748341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9" name="Rechteck 338"/>
              <p:cNvSpPr/>
              <p:nvPr userDrawn="1"/>
            </p:nvSpPr>
            <p:spPr>
              <a:xfrm rot="5400000">
                <a:off x="802300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Rechteck 339"/>
              <p:cNvSpPr/>
              <p:nvPr userDrawn="1"/>
            </p:nvSpPr>
            <p:spPr>
              <a:xfrm rot="5400000">
                <a:off x="856259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1" name="Rechteck 340"/>
              <p:cNvSpPr/>
              <p:nvPr userDrawn="1"/>
            </p:nvSpPr>
            <p:spPr>
              <a:xfrm rot="5400000">
                <a:off x="9102180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Rechteck 341"/>
              <p:cNvSpPr/>
              <p:nvPr userDrawn="1"/>
            </p:nvSpPr>
            <p:spPr>
              <a:xfrm rot="5400000">
                <a:off x="9641768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3" name="Rechteck 342"/>
              <p:cNvSpPr/>
              <p:nvPr userDrawn="1"/>
            </p:nvSpPr>
            <p:spPr>
              <a:xfrm rot="5400000">
                <a:off x="1018135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Rechteck 343"/>
              <p:cNvSpPr/>
              <p:nvPr userDrawn="1"/>
            </p:nvSpPr>
            <p:spPr>
              <a:xfrm rot="5400000">
                <a:off x="1072094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5" name="Rechteck 344"/>
              <p:cNvSpPr/>
              <p:nvPr userDrawn="1"/>
            </p:nvSpPr>
            <p:spPr>
              <a:xfrm rot="5400000">
                <a:off x="1126053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Rechteck 345"/>
              <p:cNvSpPr/>
              <p:nvPr userDrawn="1"/>
            </p:nvSpPr>
            <p:spPr>
              <a:xfrm rot="5400000">
                <a:off x="262712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7" name="Rechteck 346"/>
              <p:cNvSpPr/>
              <p:nvPr userDrawn="1"/>
            </p:nvSpPr>
            <p:spPr>
              <a:xfrm rot="5400000">
                <a:off x="316671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Rechteck 347"/>
              <p:cNvSpPr/>
              <p:nvPr userDrawn="1"/>
            </p:nvSpPr>
            <p:spPr>
              <a:xfrm rot="5400000">
                <a:off x="3706300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9" name="Rechteck 348"/>
              <p:cNvSpPr/>
              <p:nvPr userDrawn="1"/>
            </p:nvSpPr>
            <p:spPr>
              <a:xfrm rot="5400000">
                <a:off x="4245888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Rechteck 349"/>
              <p:cNvSpPr/>
              <p:nvPr userDrawn="1"/>
            </p:nvSpPr>
            <p:spPr>
              <a:xfrm rot="5400000">
                <a:off x="478547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Rechteck 350"/>
              <p:cNvSpPr/>
              <p:nvPr userDrawn="1"/>
            </p:nvSpPr>
            <p:spPr>
              <a:xfrm rot="5400000">
                <a:off x="1180012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9" name="Gruppieren 1038"/>
            <p:cNvGrpSpPr/>
            <p:nvPr userDrawn="1"/>
          </p:nvGrpSpPr>
          <p:grpSpPr>
            <a:xfrm>
              <a:off x="2627124" y="2356336"/>
              <a:ext cx="9389002" cy="216000"/>
              <a:chOff x="2627124" y="2356336"/>
              <a:chExt cx="9389002" cy="216000"/>
            </a:xfrm>
          </p:grpSpPr>
          <p:sp>
            <p:nvSpPr>
              <p:cNvPr id="316" name="Rechteck 315"/>
              <p:cNvSpPr/>
              <p:nvPr userDrawn="1"/>
            </p:nvSpPr>
            <p:spPr>
              <a:xfrm rot="5400000">
                <a:off x="532506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Rechteck 316"/>
              <p:cNvSpPr/>
              <p:nvPr userDrawn="1"/>
            </p:nvSpPr>
            <p:spPr>
              <a:xfrm rot="5400000">
                <a:off x="586465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8" name="Rechteck 317"/>
              <p:cNvSpPr/>
              <p:nvPr userDrawn="1"/>
            </p:nvSpPr>
            <p:spPr>
              <a:xfrm rot="5400000">
                <a:off x="6404240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9" name="Rechteck 318"/>
              <p:cNvSpPr/>
              <p:nvPr userDrawn="1"/>
            </p:nvSpPr>
            <p:spPr>
              <a:xfrm rot="5400000">
                <a:off x="6943828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0" name="Rechteck 319"/>
              <p:cNvSpPr/>
              <p:nvPr userDrawn="1"/>
            </p:nvSpPr>
            <p:spPr>
              <a:xfrm rot="5400000">
                <a:off x="748341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1" name="Rechteck 320"/>
              <p:cNvSpPr/>
              <p:nvPr userDrawn="1"/>
            </p:nvSpPr>
            <p:spPr>
              <a:xfrm rot="5400000">
                <a:off x="802300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2" name="Rechteck 321"/>
              <p:cNvSpPr/>
              <p:nvPr userDrawn="1"/>
            </p:nvSpPr>
            <p:spPr>
              <a:xfrm rot="5400000">
                <a:off x="856259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3" name="Rechteck 322"/>
              <p:cNvSpPr/>
              <p:nvPr userDrawn="1"/>
            </p:nvSpPr>
            <p:spPr>
              <a:xfrm rot="5400000">
                <a:off x="9102180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4" name="Rechteck 323"/>
              <p:cNvSpPr/>
              <p:nvPr userDrawn="1"/>
            </p:nvSpPr>
            <p:spPr>
              <a:xfrm rot="5400000">
                <a:off x="9641768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5" name="Rechteck 324"/>
              <p:cNvSpPr/>
              <p:nvPr userDrawn="1"/>
            </p:nvSpPr>
            <p:spPr>
              <a:xfrm rot="5400000">
                <a:off x="1018135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6" name="Rechteck 325"/>
              <p:cNvSpPr/>
              <p:nvPr userDrawn="1"/>
            </p:nvSpPr>
            <p:spPr>
              <a:xfrm rot="5400000">
                <a:off x="1072094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7" name="Rechteck 326"/>
              <p:cNvSpPr/>
              <p:nvPr userDrawn="1"/>
            </p:nvSpPr>
            <p:spPr>
              <a:xfrm rot="5400000">
                <a:off x="1126053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8" name="Rechteck 327"/>
              <p:cNvSpPr/>
              <p:nvPr userDrawn="1"/>
            </p:nvSpPr>
            <p:spPr>
              <a:xfrm rot="5400000">
                <a:off x="262712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9" name="Rechteck 328"/>
              <p:cNvSpPr/>
              <p:nvPr userDrawn="1"/>
            </p:nvSpPr>
            <p:spPr>
              <a:xfrm rot="5400000">
                <a:off x="316671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Rechteck 329"/>
              <p:cNvSpPr/>
              <p:nvPr userDrawn="1"/>
            </p:nvSpPr>
            <p:spPr>
              <a:xfrm rot="5400000">
                <a:off x="3706300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1" name="Rechteck 330"/>
              <p:cNvSpPr/>
              <p:nvPr userDrawn="1"/>
            </p:nvSpPr>
            <p:spPr>
              <a:xfrm rot="5400000">
                <a:off x="4245888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Rechteck 331"/>
              <p:cNvSpPr/>
              <p:nvPr userDrawn="1"/>
            </p:nvSpPr>
            <p:spPr>
              <a:xfrm rot="5400000">
                <a:off x="478547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3" name="Rechteck 332"/>
              <p:cNvSpPr/>
              <p:nvPr userDrawn="1"/>
            </p:nvSpPr>
            <p:spPr>
              <a:xfrm rot="5400000">
                <a:off x="1180012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8" name="Gruppieren 1037"/>
            <p:cNvGrpSpPr/>
            <p:nvPr userDrawn="1"/>
          </p:nvGrpSpPr>
          <p:grpSpPr>
            <a:xfrm>
              <a:off x="2627124" y="2914368"/>
              <a:ext cx="9389002" cy="216000"/>
              <a:chOff x="2627124" y="2914368"/>
              <a:chExt cx="9389002" cy="216000"/>
            </a:xfrm>
          </p:grpSpPr>
          <p:sp>
            <p:nvSpPr>
              <p:cNvPr id="298" name="Rechteck 297"/>
              <p:cNvSpPr/>
              <p:nvPr userDrawn="1"/>
            </p:nvSpPr>
            <p:spPr>
              <a:xfrm rot="5400000">
                <a:off x="532506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Rechteck 298"/>
              <p:cNvSpPr/>
              <p:nvPr userDrawn="1"/>
            </p:nvSpPr>
            <p:spPr>
              <a:xfrm rot="5400000">
                <a:off x="586465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0" name="Rechteck 299"/>
              <p:cNvSpPr/>
              <p:nvPr userDrawn="1"/>
            </p:nvSpPr>
            <p:spPr>
              <a:xfrm rot="5400000">
                <a:off x="6404240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Rechteck 300"/>
              <p:cNvSpPr/>
              <p:nvPr userDrawn="1"/>
            </p:nvSpPr>
            <p:spPr>
              <a:xfrm rot="5400000">
                <a:off x="6943828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2" name="Rechteck 301"/>
              <p:cNvSpPr/>
              <p:nvPr userDrawn="1"/>
            </p:nvSpPr>
            <p:spPr>
              <a:xfrm rot="5400000">
                <a:off x="748341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Rechteck 302"/>
              <p:cNvSpPr/>
              <p:nvPr userDrawn="1"/>
            </p:nvSpPr>
            <p:spPr>
              <a:xfrm rot="5400000">
                <a:off x="802300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4" name="Rechteck 303"/>
              <p:cNvSpPr/>
              <p:nvPr userDrawn="1"/>
            </p:nvSpPr>
            <p:spPr>
              <a:xfrm rot="5400000">
                <a:off x="856259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Rechteck 304"/>
              <p:cNvSpPr/>
              <p:nvPr userDrawn="1"/>
            </p:nvSpPr>
            <p:spPr>
              <a:xfrm rot="5400000">
                <a:off x="9102180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6" name="Rechteck 305"/>
              <p:cNvSpPr/>
              <p:nvPr userDrawn="1"/>
            </p:nvSpPr>
            <p:spPr>
              <a:xfrm rot="5400000">
                <a:off x="9641768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Rechteck 306"/>
              <p:cNvSpPr/>
              <p:nvPr userDrawn="1"/>
            </p:nvSpPr>
            <p:spPr>
              <a:xfrm rot="5400000">
                <a:off x="1018135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8" name="Rechteck 307"/>
              <p:cNvSpPr/>
              <p:nvPr userDrawn="1"/>
            </p:nvSpPr>
            <p:spPr>
              <a:xfrm rot="5400000">
                <a:off x="1072094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Rechteck 308"/>
              <p:cNvSpPr/>
              <p:nvPr userDrawn="1"/>
            </p:nvSpPr>
            <p:spPr>
              <a:xfrm rot="5400000">
                <a:off x="1126053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0" name="Rechteck 309"/>
              <p:cNvSpPr/>
              <p:nvPr userDrawn="1"/>
            </p:nvSpPr>
            <p:spPr>
              <a:xfrm rot="5400000">
                <a:off x="262712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Rechteck 310"/>
              <p:cNvSpPr/>
              <p:nvPr userDrawn="1"/>
            </p:nvSpPr>
            <p:spPr>
              <a:xfrm rot="5400000">
                <a:off x="316671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2" name="Rechteck 311"/>
              <p:cNvSpPr/>
              <p:nvPr userDrawn="1"/>
            </p:nvSpPr>
            <p:spPr>
              <a:xfrm rot="5400000">
                <a:off x="3706300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Rechteck 312"/>
              <p:cNvSpPr/>
              <p:nvPr userDrawn="1"/>
            </p:nvSpPr>
            <p:spPr>
              <a:xfrm rot="5400000">
                <a:off x="4245888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4" name="Rechteck 313"/>
              <p:cNvSpPr/>
              <p:nvPr userDrawn="1"/>
            </p:nvSpPr>
            <p:spPr>
              <a:xfrm rot="5400000">
                <a:off x="478547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Rechteck 314"/>
              <p:cNvSpPr/>
              <p:nvPr userDrawn="1"/>
            </p:nvSpPr>
            <p:spPr>
              <a:xfrm rot="5400000">
                <a:off x="1180012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7" name="Gruppieren 1036"/>
            <p:cNvGrpSpPr/>
            <p:nvPr userDrawn="1"/>
          </p:nvGrpSpPr>
          <p:grpSpPr>
            <a:xfrm>
              <a:off x="2627124" y="3472401"/>
              <a:ext cx="9389002" cy="216000"/>
              <a:chOff x="2627124" y="3472401"/>
              <a:chExt cx="9389002" cy="216000"/>
            </a:xfrm>
          </p:grpSpPr>
          <p:sp>
            <p:nvSpPr>
              <p:cNvPr id="280" name="Rechteck 279"/>
              <p:cNvSpPr/>
              <p:nvPr userDrawn="1"/>
            </p:nvSpPr>
            <p:spPr>
              <a:xfrm rot="5400000">
                <a:off x="532506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1" name="Rechteck 280"/>
              <p:cNvSpPr/>
              <p:nvPr userDrawn="1"/>
            </p:nvSpPr>
            <p:spPr>
              <a:xfrm rot="5400000">
                <a:off x="586465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Rechteck 281"/>
              <p:cNvSpPr/>
              <p:nvPr userDrawn="1"/>
            </p:nvSpPr>
            <p:spPr>
              <a:xfrm rot="5400000">
                <a:off x="6404240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3" name="Rechteck 282"/>
              <p:cNvSpPr/>
              <p:nvPr userDrawn="1"/>
            </p:nvSpPr>
            <p:spPr>
              <a:xfrm rot="5400000">
                <a:off x="6943828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Rechteck 283"/>
              <p:cNvSpPr/>
              <p:nvPr userDrawn="1"/>
            </p:nvSpPr>
            <p:spPr>
              <a:xfrm rot="5400000">
                <a:off x="748341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5" name="Rechteck 284"/>
              <p:cNvSpPr/>
              <p:nvPr userDrawn="1"/>
            </p:nvSpPr>
            <p:spPr>
              <a:xfrm rot="5400000">
                <a:off x="802300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Rechteck 285"/>
              <p:cNvSpPr/>
              <p:nvPr userDrawn="1"/>
            </p:nvSpPr>
            <p:spPr>
              <a:xfrm rot="5400000">
                <a:off x="856259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7" name="Rechteck 286"/>
              <p:cNvSpPr/>
              <p:nvPr userDrawn="1"/>
            </p:nvSpPr>
            <p:spPr>
              <a:xfrm rot="5400000">
                <a:off x="9102180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Rechteck 287"/>
              <p:cNvSpPr/>
              <p:nvPr userDrawn="1"/>
            </p:nvSpPr>
            <p:spPr>
              <a:xfrm rot="5400000">
                <a:off x="9641768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9" name="Rechteck 288"/>
              <p:cNvSpPr/>
              <p:nvPr userDrawn="1"/>
            </p:nvSpPr>
            <p:spPr>
              <a:xfrm rot="5400000">
                <a:off x="1018135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Rechteck 289"/>
              <p:cNvSpPr/>
              <p:nvPr userDrawn="1"/>
            </p:nvSpPr>
            <p:spPr>
              <a:xfrm rot="5400000">
                <a:off x="1072094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1" name="Rechteck 290"/>
              <p:cNvSpPr/>
              <p:nvPr userDrawn="1"/>
            </p:nvSpPr>
            <p:spPr>
              <a:xfrm rot="5400000">
                <a:off x="1126053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Rechteck 291"/>
              <p:cNvSpPr/>
              <p:nvPr userDrawn="1"/>
            </p:nvSpPr>
            <p:spPr>
              <a:xfrm rot="5400000">
                <a:off x="262712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3" name="Rechteck 292"/>
              <p:cNvSpPr/>
              <p:nvPr userDrawn="1"/>
            </p:nvSpPr>
            <p:spPr>
              <a:xfrm rot="5400000">
                <a:off x="316671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Rechteck 293"/>
              <p:cNvSpPr/>
              <p:nvPr userDrawn="1"/>
            </p:nvSpPr>
            <p:spPr>
              <a:xfrm rot="5400000">
                <a:off x="3706300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5" name="Rechteck 294"/>
              <p:cNvSpPr/>
              <p:nvPr userDrawn="1"/>
            </p:nvSpPr>
            <p:spPr>
              <a:xfrm rot="5400000">
                <a:off x="4245888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Rechteck 295"/>
              <p:cNvSpPr/>
              <p:nvPr userDrawn="1"/>
            </p:nvSpPr>
            <p:spPr>
              <a:xfrm rot="5400000">
                <a:off x="478547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7" name="Rechteck 296"/>
              <p:cNvSpPr/>
              <p:nvPr userDrawn="1"/>
            </p:nvSpPr>
            <p:spPr>
              <a:xfrm rot="5400000">
                <a:off x="1180012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6" name="Gruppieren 1035"/>
            <p:cNvGrpSpPr/>
            <p:nvPr userDrawn="1"/>
          </p:nvGrpSpPr>
          <p:grpSpPr>
            <a:xfrm>
              <a:off x="2627124" y="4030433"/>
              <a:ext cx="9389002" cy="216000"/>
              <a:chOff x="2627124" y="4030433"/>
              <a:chExt cx="9389002" cy="216000"/>
            </a:xfrm>
          </p:grpSpPr>
          <p:sp>
            <p:nvSpPr>
              <p:cNvPr id="262" name="Rechteck 261"/>
              <p:cNvSpPr/>
              <p:nvPr userDrawn="1"/>
            </p:nvSpPr>
            <p:spPr>
              <a:xfrm rot="5400000">
                <a:off x="532506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Rechteck 262"/>
              <p:cNvSpPr/>
              <p:nvPr userDrawn="1"/>
            </p:nvSpPr>
            <p:spPr>
              <a:xfrm rot="5400000">
                <a:off x="586465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4" name="Rechteck 263"/>
              <p:cNvSpPr/>
              <p:nvPr userDrawn="1"/>
            </p:nvSpPr>
            <p:spPr>
              <a:xfrm rot="5400000">
                <a:off x="6404240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5" name="Rechteck 264"/>
              <p:cNvSpPr/>
              <p:nvPr userDrawn="1"/>
            </p:nvSpPr>
            <p:spPr>
              <a:xfrm rot="5400000">
                <a:off x="6943828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Rechteck 265"/>
              <p:cNvSpPr/>
              <p:nvPr userDrawn="1"/>
            </p:nvSpPr>
            <p:spPr>
              <a:xfrm rot="5400000">
                <a:off x="748341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Rechteck 266"/>
              <p:cNvSpPr/>
              <p:nvPr userDrawn="1"/>
            </p:nvSpPr>
            <p:spPr>
              <a:xfrm rot="5400000">
                <a:off x="802300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Rechteck 267"/>
              <p:cNvSpPr/>
              <p:nvPr userDrawn="1"/>
            </p:nvSpPr>
            <p:spPr>
              <a:xfrm rot="5400000">
                <a:off x="856259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Rechteck 268"/>
              <p:cNvSpPr/>
              <p:nvPr userDrawn="1"/>
            </p:nvSpPr>
            <p:spPr>
              <a:xfrm rot="5400000">
                <a:off x="9102180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0" name="Rechteck 269"/>
              <p:cNvSpPr/>
              <p:nvPr userDrawn="1"/>
            </p:nvSpPr>
            <p:spPr>
              <a:xfrm rot="5400000">
                <a:off x="9641768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1" name="Rechteck 270"/>
              <p:cNvSpPr/>
              <p:nvPr userDrawn="1"/>
            </p:nvSpPr>
            <p:spPr>
              <a:xfrm rot="5400000">
                <a:off x="1018135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2" name="Rechteck 271"/>
              <p:cNvSpPr/>
              <p:nvPr userDrawn="1"/>
            </p:nvSpPr>
            <p:spPr>
              <a:xfrm rot="5400000">
                <a:off x="1072094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Rechteck 272"/>
              <p:cNvSpPr/>
              <p:nvPr userDrawn="1"/>
            </p:nvSpPr>
            <p:spPr>
              <a:xfrm rot="5400000">
                <a:off x="1126053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4" name="Rechteck 273"/>
              <p:cNvSpPr/>
              <p:nvPr userDrawn="1"/>
            </p:nvSpPr>
            <p:spPr>
              <a:xfrm rot="5400000">
                <a:off x="262712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5" name="Rechteck 274"/>
              <p:cNvSpPr/>
              <p:nvPr userDrawn="1"/>
            </p:nvSpPr>
            <p:spPr>
              <a:xfrm rot="5400000">
                <a:off x="316671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6" name="Rechteck 275"/>
              <p:cNvSpPr/>
              <p:nvPr userDrawn="1"/>
            </p:nvSpPr>
            <p:spPr>
              <a:xfrm rot="5400000">
                <a:off x="3706300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7" name="Rechteck 276"/>
              <p:cNvSpPr/>
              <p:nvPr userDrawn="1"/>
            </p:nvSpPr>
            <p:spPr>
              <a:xfrm rot="5400000">
                <a:off x="4245888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Rechteck 277"/>
              <p:cNvSpPr/>
              <p:nvPr userDrawn="1"/>
            </p:nvSpPr>
            <p:spPr>
              <a:xfrm rot="5400000">
                <a:off x="478547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9" name="Rechteck 278"/>
              <p:cNvSpPr/>
              <p:nvPr userDrawn="1"/>
            </p:nvSpPr>
            <p:spPr>
              <a:xfrm rot="5400000">
                <a:off x="1180012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5" name="Gruppieren 1034"/>
            <p:cNvGrpSpPr/>
            <p:nvPr userDrawn="1"/>
          </p:nvGrpSpPr>
          <p:grpSpPr>
            <a:xfrm>
              <a:off x="2627124" y="4588466"/>
              <a:ext cx="9389002" cy="216000"/>
              <a:chOff x="2627124" y="4588466"/>
              <a:chExt cx="9389002" cy="216000"/>
            </a:xfrm>
          </p:grpSpPr>
          <p:sp>
            <p:nvSpPr>
              <p:cNvPr id="244" name="Rechteck 243"/>
              <p:cNvSpPr/>
              <p:nvPr userDrawn="1"/>
            </p:nvSpPr>
            <p:spPr>
              <a:xfrm rot="5400000">
                <a:off x="532506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Rechteck 244"/>
              <p:cNvSpPr/>
              <p:nvPr userDrawn="1"/>
            </p:nvSpPr>
            <p:spPr>
              <a:xfrm rot="5400000">
                <a:off x="586465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6" name="Rechteck 245"/>
              <p:cNvSpPr/>
              <p:nvPr userDrawn="1"/>
            </p:nvSpPr>
            <p:spPr>
              <a:xfrm rot="5400000">
                <a:off x="6404240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7" name="Rechteck 246"/>
              <p:cNvSpPr/>
              <p:nvPr userDrawn="1"/>
            </p:nvSpPr>
            <p:spPr>
              <a:xfrm rot="5400000">
                <a:off x="6943828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8" name="Rechteck 247"/>
              <p:cNvSpPr/>
              <p:nvPr userDrawn="1"/>
            </p:nvSpPr>
            <p:spPr>
              <a:xfrm rot="5400000">
                <a:off x="748341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9" name="Rechteck 248"/>
              <p:cNvSpPr/>
              <p:nvPr userDrawn="1"/>
            </p:nvSpPr>
            <p:spPr>
              <a:xfrm rot="5400000">
                <a:off x="802300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Rechteck 249"/>
              <p:cNvSpPr/>
              <p:nvPr userDrawn="1"/>
            </p:nvSpPr>
            <p:spPr>
              <a:xfrm rot="5400000">
                <a:off x="856259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Rechteck 250"/>
              <p:cNvSpPr/>
              <p:nvPr userDrawn="1"/>
            </p:nvSpPr>
            <p:spPr>
              <a:xfrm rot="5400000">
                <a:off x="9102180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Rechteck 251"/>
              <p:cNvSpPr/>
              <p:nvPr userDrawn="1"/>
            </p:nvSpPr>
            <p:spPr>
              <a:xfrm rot="5400000">
                <a:off x="9641768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3" name="Rechteck 252"/>
              <p:cNvSpPr/>
              <p:nvPr userDrawn="1"/>
            </p:nvSpPr>
            <p:spPr>
              <a:xfrm rot="5400000">
                <a:off x="1018135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Rechteck 253"/>
              <p:cNvSpPr/>
              <p:nvPr userDrawn="1"/>
            </p:nvSpPr>
            <p:spPr>
              <a:xfrm rot="5400000">
                <a:off x="1072094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5" name="Rechteck 254"/>
              <p:cNvSpPr/>
              <p:nvPr userDrawn="1"/>
            </p:nvSpPr>
            <p:spPr>
              <a:xfrm rot="5400000">
                <a:off x="1126053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6" name="Rechteck 255"/>
              <p:cNvSpPr/>
              <p:nvPr userDrawn="1"/>
            </p:nvSpPr>
            <p:spPr>
              <a:xfrm rot="5400000">
                <a:off x="262712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Rechteck 256"/>
              <p:cNvSpPr/>
              <p:nvPr userDrawn="1"/>
            </p:nvSpPr>
            <p:spPr>
              <a:xfrm rot="5400000">
                <a:off x="316671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Rechteck 257"/>
              <p:cNvSpPr/>
              <p:nvPr userDrawn="1"/>
            </p:nvSpPr>
            <p:spPr>
              <a:xfrm rot="5400000">
                <a:off x="3706300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9" name="Rechteck 258"/>
              <p:cNvSpPr/>
              <p:nvPr userDrawn="1"/>
            </p:nvSpPr>
            <p:spPr>
              <a:xfrm rot="5400000">
                <a:off x="4245888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Rechteck 259"/>
              <p:cNvSpPr/>
              <p:nvPr userDrawn="1"/>
            </p:nvSpPr>
            <p:spPr>
              <a:xfrm rot="5400000">
                <a:off x="478547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1" name="Rechteck 260"/>
              <p:cNvSpPr/>
              <p:nvPr userDrawn="1"/>
            </p:nvSpPr>
            <p:spPr>
              <a:xfrm rot="5400000">
                <a:off x="1180012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4" name="Gruppieren 1033"/>
            <p:cNvGrpSpPr/>
            <p:nvPr userDrawn="1"/>
          </p:nvGrpSpPr>
          <p:grpSpPr>
            <a:xfrm>
              <a:off x="2627124" y="5146498"/>
              <a:ext cx="9389002" cy="216000"/>
              <a:chOff x="2627124" y="5146498"/>
              <a:chExt cx="9389002" cy="216000"/>
            </a:xfrm>
          </p:grpSpPr>
          <p:sp>
            <p:nvSpPr>
              <p:cNvPr id="226" name="Rechteck 225"/>
              <p:cNvSpPr/>
              <p:nvPr userDrawn="1"/>
            </p:nvSpPr>
            <p:spPr>
              <a:xfrm rot="5400000">
                <a:off x="532506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7" name="Rechteck 226"/>
              <p:cNvSpPr/>
              <p:nvPr userDrawn="1"/>
            </p:nvSpPr>
            <p:spPr>
              <a:xfrm rot="5400000">
                <a:off x="586465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8" name="Rechteck 227"/>
              <p:cNvSpPr/>
              <p:nvPr userDrawn="1"/>
            </p:nvSpPr>
            <p:spPr>
              <a:xfrm rot="5400000">
                <a:off x="6404240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9" name="Rechteck 228"/>
              <p:cNvSpPr/>
              <p:nvPr userDrawn="1"/>
            </p:nvSpPr>
            <p:spPr>
              <a:xfrm rot="5400000">
                <a:off x="6943828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0" name="Rechteck 229"/>
              <p:cNvSpPr/>
              <p:nvPr userDrawn="1"/>
            </p:nvSpPr>
            <p:spPr>
              <a:xfrm rot="5400000">
                <a:off x="748341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1" name="Rechteck 230"/>
              <p:cNvSpPr/>
              <p:nvPr userDrawn="1"/>
            </p:nvSpPr>
            <p:spPr>
              <a:xfrm rot="5400000">
                <a:off x="802300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2" name="Rechteck 231"/>
              <p:cNvSpPr/>
              <p:nvPr userDrawn="1"/>
            </p:nvSpPr>
            <p:spPr>
              <a:xfrm rot="5400000">
                <a:off x="856259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Rechteck 232"/>
              <p:cNvSpPr/>
              <p:nvPr userDrawn="1"/>
            </p:nvSpPr>
            <p:spPr>
              <a:xfrm rot="5400000">
                <a:off x="9102180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4" name="Rechteck 233"/>
              <p:cNvSpPr/>
              <p:nvPr userDrawn="1"/>
            </p:nvSpPr>
            <p:spPr>
              <a:xfrm rot="5400000">
                <a:off x="9641768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5" name="Rechteck 234"/>
              <p:cNvSpPr/>
              <p:nvPr userDrawn="1"/>
            </p:nvSpPr>
            <p:spPr>
              <a:xfrm rot="5400000">
                <a:off x="1018135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6" name="Rechteck 235"/>
              <p:cNvSpPr/>
              <p:nvPr userDrawn="1"/>
            </p:nvSpPr>
            <p:spPr>
              <a:xfrm rot="5400000">
                <a:off x="1072094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7" name="Rechteck 236"/>
              <p:cNvSpPr/>
              <p:nvPr userDrawn="1"/>
            </p:nvSpPr>
            <p:spPr>
              <a:xfrm rot="5400000">
                <a:off x="1126053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Rechteck 237"/>
              <p:cNvSpPr/>
              <p:nvPr userDrawn="1"/>
            </p:nvSpPr>
            <p:spPr>
              <a:xfrm rot="5400000">
                <a:off x="262712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Rechteck 238"/>
              <p:cNvSpPr/>
              <p:nvPr userDrawn="1"/>
            </p:nvSpPr>
            <p:spPr>
              <a:xfrm rot="5400000">
                <a:off x="316671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0" name="Rechteck 239"/>
              <p:cNvSpPr/>
              <p:nvPr userDrawn="1"/>
            </p:nvSpPr>
            <p:spPr>
              <a:xfrm rot="5400000">
                <a:off x="3706300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Rechteck 240"/>
              <p:cNvSpPr/>
              <p:nvPr userDrawn="1"/>
            </p:nvSpPr>
            <p:spPr>
              <a:xfrm rot="5400000">
                <a:off x="4245888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2" name="Rechteck 241"/>
              <p:cNvSpPr/>
              <p:nvPr userDrawn="1"/>
            </p:nvSpPr>
            <p:spPr>
              <a:xfrm rot="5400000">
                <a:off x="478547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Rechteck 242"/>
              <p:cNvSpPr/>
              <p:nvPr userDrawn="1"/>
            </p:nvSpPr>
            <p:spPr>
              <a:xfrm rot="5400000">
                <a:off x="1180012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18646" y="3418934"/>
            <a:ext cx="5089325" cy="1022637"/>
          </a:xfrm>
          <a:solidFill>
            <a:srgbClr val="DEDFE0">
              <a:alpha val="85098"/>
            </a:srgbClr>
          </a:solidFill>
        </p:spPr>
        <p:txBody>
          <a:bodyPr lIns="36000" tIns="36000" rIns="36000" bIns="62412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96" name="Textfeld 7189"/>
          <p:cNvSpPr txBox="1"/>
          <p:nvPr userDrawn="1"/>
        </p:nvSpPr>
        <p:spPr>
          <a:xfrm>
            <a:off x="2306064" y="6599410"/>
            <a:ext cx="8038989" cy="1896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b="1" kern="1200" dirty="0">
                <a:solidFill>
                  <a:schemeClr val="bg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The Hermes Standard </a:t>
            </a:r>
            <a:r>
              <a:rPr lang="en-US" sz="1000" kern="1200" dirty="0">
                <a:solidFill>
                  <a:schemeClr val="bg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 for vendor independent machine-to-machine communication in SMT Assembly.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 </a:t>
            </a:r>
            <a:endParaRPr lang="de-DE" sz="1100" dirty="0">
              <a:solidFill>
                <a:schemeClr val="bg2">
                  <a:lumMod val="50000"/>
                </a:schemeClr>
              </a:solidFill>
              <a:effectLst/>
              <a:ea typeface="Times New Roman"/>
              <a:cs typeface="Times New Roman"/>
            </a:endParaRPr>
          </a:p>
        </p:txBody>
      </p:sp>
      <p:pic>
        <p:nvPicPr>
          <p:cNvPr id="370" name="Grafik 36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6" y="440149"/>
            <a:ext cx="2683543" cy="2087200"/>
          </a:xfrm>
          <a:prstGeom prst="rect">
            <a:avLst/>
          </a:prstGeom>
        </p:spPr>
      </p:pic>
      <p:pic>
        <p:nvPicPr>
          <p:cNvPr id="6" name="Grafik 5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1FD1B90F-58FD-4AF6-AF6A-4D4A37A6BD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6" y="441418"/>
            <a:ext cx="2704042" cy="20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6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4" userDrawn="1">
          <p15:clr>
            <a:srgbClr val="FBAE40"/>
          </p15:clr>
        </p15:guide>
        <p15:guide id="2" pos="1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Text_Table top_3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31911" y="3644044"/>
            <a:ext cx="3677758" cy="276247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182897" y="3644044"/>
            <a:ext cx="3677758" cy="276247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307404" y="3644044"/>
            <a:ext cx="3677758" cy="276247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31911" y="2085402"/>
            <a:ext cx="11428743" cy="134431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E2308E19-22B7-4CB1-B3E1-730F41E1446F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9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Text_Table top_2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31911" y="3644044"/>
            <a:ext cx="5617463" cy="276247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241625" y="3644044"/>
            <a:ext cx="5617463" cy="276247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31911" y="2085402"/>
            <a:ext cx="11428743" cy="134431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DF2AB484-E9D0-4BEC-B6AA-349C68FC542D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4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2 Pictures_1 Text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313448" y="2085400"/>
            <a:ext cx="8547207" cy="4321116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432113" y="2083683"/>
            <a:ext cx="2688667" cy="20404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Bildplatzhalter 10"/>
          <p:cNvSpPr>
            <a:spLocks noGrp="1" noChangeAspect="1"/>
          </p:cNvSpPr>
          <p:nvPr>
            <p:ph type="pic" sz="quarter" idx="16"/>
          </p:nvPr>
        </p:nvSpPr>
        <p:spPr>
          <a:xfrm>
            <a:off x="432113" y="4345006"/>
            <a:ext cx="2688667" cy="20404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DE42D29E-48ED-46C2-92DC-0DB2502CB674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38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1 Text Container_2 Pictures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871621" y="2085400"/>
            <a:ext cx="7107498" cy="4321116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9171988" y="2083683"/>
            <a:ext cx="2688667" cy="20404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Bildplatzhalter 10"/>
          <p:cNvSpPr>
            <a:spLocks noGrp="1" noChangeAspect="1"/>
          </p:cNvSpPr>
          <p:nvPr>
            <p:ph type="pic" sz="quarter" idx="16"/>
          </p:nvPr>
        </p:nvSpPr>
        <p:spPr>
          <a:xfrm>
            <a:off x="9171988" y="4345006"/>
            <a:ext cx="2688667" cy="20404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420012E8-B9C5-4D4D-8D6D-C907A430D53C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9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1 Text Container_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871620" y="2085400"/>
            <a:ext cx="8048118" cy="4321116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10112403" y="2085400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0" name="Bildplatzhalter 10"/>
          <p:cNvSpPr>
            <a:spLocks noGrp="1" noChangeAspect="1"/>
          </p:cNvSpPr>
          <p:nvPr>
            <p:ph type="pic" sz="quarter" idx="18"/>
          </p:nvPr>
        </p:nvSpPr>
        <p:spPr>
          <a:xfrm>
            <a:off x="10112403" y="3596033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0"/>
          <p:cNvSpPr>
            <a:spLocks noGrp="1" noChangeAspect="1"/>
          </p:cNvSpPr>
          <p:nvPr>
            <p:ph type="pic" sz="quarter" idx="19"/>
          </p:nvPr>
        </p:nvSpPr>
        <p:spPr>
          <a:xfrm>
            <a:off x="10112403" y="5110216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07CE4223-DB91-4D51-A023-A81FC15A3F6A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3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3 Pictures_1 Text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313448" y="2085400"/>
            <a:ext cx="8547207" cy="4321116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1392329" y="2085400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0" name="Bildplatzhalter 10"/>
          <p:cNvSpPr>
            <a:spLocks noGrp="1" noChangeAspect="1"/>
          </p:cNvSpPr>
          <p:nvPr>
            <p:ph type="pic" sz="quarter" idx="18"/>
          </p:nvPr>
        </p:nvSpPr>
        <p:spPr>
          <a:xfrm>
            <a:off x="1392329" y="3596033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0"/>
          <p:cNvSpPr>
            <a:spLocks noGrp="1" noChangeAspect="1"/>
          </p:cNvSpPr>
          <p:nvPr>
            <p:ph type="pic" sz="quarter" idx="19"/>
          </p:nvPr>
        </p:nvSpPr>
        <p:spPr>
          <a:xfrm>
            <a:off x="1392329" y="5110216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1ADA3F46-5BC5-4430-99AE-5F6D71AE454A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70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2 Pictures_2 Text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313448" y="2085400"/>
            <a:ext cx="8547207" cy="204047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313448" y="4345006"/>
            <a:ext cx="8547207" cy="204047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432113" y="2083683"/>
            <a:ext cx="2688667" cy="20404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Bildplatzhalter 10"/>
          <p:cNvSpPr>
            <a:spLocks noGrp="1" noChangeAspect="1"/>
          </p:cNvSpPr>
          <p:nvPr>
            <p:ph type="pic" sz="quarter" idx="16"/>
          </p:nvPr>
        </p:nvSpPr>
        <p:spPr>
          <a:xfrm>
            <a:off x="432113" y="4345006"/>
            <a:ext cx="2688667" cy="20404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A8033DF7-915B-4BBF-8F0D-F20400DFB95B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49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2 Text Container_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871621" y="2085400"/>
            <a:ext cx="7107501" cy="204047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871620" y="4345006"/>
            <a:ext cx="7107502" cy="204047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9171988" y="2083683"/>
            <a:ext cx="2688667" cy="20404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Bildplatzhalter 10"/>
          <p:cNvSpPr>
            <a:spLocks noGrp="1" noChangeAspect="1"/>
          </p:cNvSpPr>
          <p:nvPr>
            <p:ph type="pic" sz="quarter" idx="16"/>
          </p:nvPr>
        </p:nvSpPr>
        <p:spPr>
          <a:xfrm>
            <a:off x="9171988" y="4345006"/>
            <a:ext cx="2688667" cy="204047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CD367A46-9B79-423B-8E7F-2F71969CC65B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12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3 Pictures_3 Text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313448" y="2085400"/>
            <a:ext cx="8547207" cy="129630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313446" y="5110216"/>
            <a:ext cx="8547207" cy="129630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1392329" y="2085400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313448" y="3597808"/>
            <a:ext cx="8547207" cy="129630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3" name="Bildplatzhalter 10"/>
          <p:cNvSpPr>
            <a:spLocks noGrp="1" noChangeAspect="1"/>
          </p:cNvSpPr>
          <p:nvPr>
            <p:ph type="pic" sz="quarter" idx="18"/>
          </p:nvPr>
        </p:nvSpPr>
        <p:spPr>
          <a:xfrm>
            <a:off x="1392329" y="3596033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Bildplatzhalter 10"/>
          <p:cNvSpPr>
            <a:spLocks noGrp="1" noChangeAspect="1"/>
          </p:cNvSpPr>
          <p:nvPr>
            <p:ph type="pic" sz="quarter" idx="19"/>
          </p:nvPr>
        </p:nvSpPr>
        <p:spPr>
          <a:xfrm>
            <a:off x="1392329" y="5110216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AAEC68CC-6B66-4D22-982D-EE4A212FB163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41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3 Text Container_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871620" y="2085400"/>
            <a:ext cx="8065144" cy="129630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1871621" y="5110216"/>
            <a:ext cx="8065142" cy="129630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 noChangeAspect="1"/>
          </p:cNvSpPr>
          <p:nvPr>
            <p:ph type="pic" sz="quarter" idx="15"/>
          </p:nvPr>
        </p:nvSpPr>
        <p:spPr>
          <a:xfrm>
            <a:off x="10129429" y="2085400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1871620" y="3597808"/>
            <a:ext cx="8065144" cy="129630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3" name="Bildplatzhalter 10"/>
          <p:cNvSpPr>
            <a:spLocks noGrp="1" noChangeAspect="1"/>
          </p:cNvSpPr>
          <p:nvPr>
            <p:ph type="pic" sz="quarter" idx="18"/>
          </p:nvPr>
        </p:nvSpPr>
        <p:spPr>
          <a:xfrm>
            <a:off x="10129429" y="3596033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Bildplatzhalter 10"/>
          <p:cNvSpPr>
            <a:spLocks noGrp="1" noChangeAspect="1"/>
          </p:cNvSpPr>
          <p:nvPr>
            <p:ph type="pic" sz="quarter" idx="19"/>
          </p:nvPr>
        </p:nvSpPr>
        <p:spPr>
          <a:xfrm>
            <a:off x="10129429" y="5110216"/>
            <a:ext cx="1728450" cy="12963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13181D63-1159-4A86-B0C5-AD18BF2F3838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4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9400"/>
            <a:ext cx="12220932" cy="68501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903162" y="1728590"/>
            <a:ext cx="10112964" cy="4324831"/>
            <a:chOff x="819425" y="901874"/>
            <a:chExt cx="11196701" cy="4788294"/>
          </a:xfrm>
          <a:solidFill>
            <a:schemeClr val="tx1">
              <a:lumMod val="10000"/>
              <a:lumOff val="90000"/>
            </a:schemeClr>
          </a:solidFill>
        </p:grpSpPr>
        <p:grpSp>
          <p:nvGrpSpPr>
            <p:cNvPr id="25" name="Gruppieren 24"/>
            <p:cNvGrpSpPr/>
            <p:nvPr userDrawn="1"/>
          </p:nvGrpSpPr>
          <p:grpSpPr>
            <a:xfrm>
              <a:off x="819425" y="901874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176" name="Rechteck 175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Rechteck 176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8" name="Rechteck 177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Rechteck 178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0" name="Rechteck 179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Rechteck 180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2" name="Rechteck 181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Rechteck 182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4" name="Rechteck 183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Rechteck 184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6" name="Rechteck 185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Rechteck 186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8" name="Rechteck 187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Rechteck 188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Rechteck 189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Rechteck 190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Rechteck 191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Rechteck 192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Rechteck 193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" name="Gruppieren 30"/>
            <p:cNvGrpSpPr/>
            <p:nvPr userDrawn="1"/>
          </p:nvGrpSpPr>
          <p:grpSpPr>
            <a:xfrm>
              <a:off x="819425" y="1519707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157" name="Rechteck 156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8" name="Rechteck 157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9" name="Rechteck 158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0" name="Rechteck 159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1" name="Rechteck 160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Rechteck 161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3" name="Rechteck 162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4" name="Rechteck 163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Rechteck 164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6" name="Rechteck 165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7" name="Rechteck 166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8" name="Rechteck 167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9" name="Rechteck 168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0" name="Rechteck 169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1" name="Rechteck 170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2" name="Rechteck 171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Rechteck 172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4" name="Rechteck 173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5" name="Rechteck 174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3" name="Gruppieren 32"/>
            <p:cNvGrpSpPr/>
            <p:nvPr userDrawn="1"/>
          </p:nvGrpSpPr>
          <p:grpSpPr>
            <a:xfrm>
              <a:off x="819425" y="2137540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138" name="Rechteck 137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Rechteck 138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0" name="Rechteck 139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Rechteck 140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2" name="Rechteck 141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Rechteck 142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4" name="Rechteck 143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Rechteck 144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" name="Rechteck 145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Rechteck 146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8" name="Rechteck 147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Rechteck 148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" name="Rechteck 149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Rechteck 150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" name="Rechteck 151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Rechteck 152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4" name="Rechteck 153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5" name="Rechteck 154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6" name="Rechteck 155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" name="Gruppieren 33"/>
            <p:cNvGrpSpPr/>
            <p:nvPr userDrawn="1"/>
          </p:nvGrpSpPr>
          <p:grpSpPr>
            <a:xfrm>
              <a:off x="819425" y="2755373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119" name="Rechteck 118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Rechteck 119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1" name="Rechteck 120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Rechteck 121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Rechteck 122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Rechteck 123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Rechteck 124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6" name="Rechteck 125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Rechteck 126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Rechteck 127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Rechteck 128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0" name="Rechteck 129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Rechteck 130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2" name="Rechteck 131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de-DE"/>
              </a:p>
            </p:txBody>
          </p:sp>
          <p:sp>
            <p:nvSpPr>
              <p:cNvPr id="133" name="Rechteck 132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Rechteck 133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Rechteck 134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Rechteck 135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Rechteck 136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38"/>
            <p:cNvGrpSpPr/>
            <p:nvPr userDrawn="1"/>
          </p:nvGrpSpPr>
          <p:grpSpPr>
            <a:xfrm>
              <a:off x="819425" y="3373206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100" name="Rechteck 99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Rechteck 100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Rechteck 101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Rechteck 102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Rechteck 103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Rechteck 104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Rechteck 105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Rechteck 106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8" name="Rechteck 107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" name="Rechteck 108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Rechteck 109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Rechteck 110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Rechteck 111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Rechteck 112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4" name="Rechteck 113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Rechteck 114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Rechteck 115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Rechteck 116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Rechteck 117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0" name="Gruppieren 39"/>
            <p:cNvGrpSpPr/>
            <p:nvPr userDrawn="1"/>
          </p:nvGrpSpPr>
          <p:grpSpPr>
            <a:xfrm>
              <a:off x="819425" y="3991039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81" name="Rechteck 80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Rechteck 81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hteck 82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Rechteck 83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Rechteck 84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Rechteck 85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Rechteck 86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Rechteck 87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Rechteck 88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Rechteck 89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Rechteck 90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" name="Rechteck 91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hteck 92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Rechteck 93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Rechteck 94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Rechteck 95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Rechteck 96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Rechteck 97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" name="Rechteck 98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" name="Gruppieren 40"/>
            <p:cNvGrpSpPr/>
            <p:nvPr userDrawn="1"/>
          </p:nvGrpSpPr>
          <p:grpSpPr>
            <a:xfrm>
              <a:off x="819425" y="4608872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62" name="Rechteck 61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Rechteck 62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hteck 64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hteck 65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Rechteck 66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Rechteck 67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hteck 68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Rechteck 69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Rechteck 70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Rechteck 71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Rechteck 72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Rechteck 74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hteck 75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Rechteck 76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echteck 77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Rechteck 78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Rechteck 79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41"/>
            <p:cNvGrpSpPr/>
            <p:nvPr userDrawn="1"/>
          </p:nvGrpSpPr>
          <p:grpSpPr>
            <a:xfrm>
              <a:off x="819425" y="5226705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43" name="Rechteck 42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Rechteck 43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Rechteck 45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Rechteck 46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Rechteck 50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hteck 51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Rechteck 52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hteck 53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hteck 54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Rechteck 56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Rechteck 57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Rechteck 58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Rechteck 59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Rechteck 60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95" name="Gruppieren 194"/>
          <p:cNvGrpSpPr/>
          <p:nvPr userDrawn="1"/>
        </p:nvGrpSpPr>
        <p:grpSpPr>
          <a:xfrm>
            <a:off x="0" y="6134092"/>
            <a:ext cx="12220932" cy="438837"/>
            <a:chOff x="0" y="6446509"/>
            <a:chExt cx="7002773" cy="251460"/>
          </a:xfrm>
        </p:grpSpPr>
        <p:pic>
          <p:nvPicPr>
            <p:cNvPr id="196" name="Picture 2"/>
            <p:cNvPicPr/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46509"/>
              <a:ext cx="1259840" cy="2514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97" name="Picture 2"/>
            <p:cNvPicPr/>
            <p:nvPr userDrawn="1"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730" y="6446509"/>
              <a:ext cx="5704043" cy="2514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8" name="Gleichschenkliges Dreieck 197"/>
            <p:cNvSpPr/>
            <p:nvPr userDrawn="1"/>
          </p:nvSpPr>
          <p:spPr>
            <a:xfrm rot="5400000">
              <a:off x="1208878" y="6486196"/>
              <a:ext cx="167640" cy="18351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99" name="Gruppieren 198"/>
          <p:cNvGrpSpPr/>
          <p:nvPr userDrawn="1"/>
        </p:nvGrpSpPr>
        <p:grpSpPr>
          <a:xfrm>
            <a:off x="2276396" y="1828993"/>
            <a:ext cx="9389002" cy="4122227"/>
            <a:chOff x="2627124" y="1240271"/>
            <a:chExt cx="9389002" cy="4122227"/>
          </a:xfrm>
        </p:grpSpPr>
        <p:grpSp>
          <p:nvGrpSpPr>
            <p:cNvPr id="200" name="Gruppieren 199"/>
            <p:cNvGrpSpPr/>
            <p:nvPr userDrawn="1"/>
          </p:nvGrpSpPr>
          <p:grpSpPr>
            <a:xfrm>
              <a:off x="2627124" y="1240271"/>
              <a:ext cx="9389002" cy="216000"/>
              <a:chOff x="2627124" y="1240271"/>
              <a:chExt cx="9389002" cy="216000"/>
            </a:xfrm>
          </p:grpSpPr>
          <p:sp>
            <p:nvSpPr>
              <p:cNvPr id="334" name="Rechteck 351"/>
              <p:cNvSpPr/>
              <p:nvPr userDrawn="1"/>
            </p:nvSpPr>
            <p:spPr>
              <a:xfrm rot="5400000">
                <a:off x="532506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5" name="Rechteck 352"/>
              <p:cNvSpPr/>
              <p:nvPr userDrawn="1"/>
            </p:nvSpPr>
            <p:spPr>
              <a:xfrm rot="5400000">
                <a:off x="586465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Rechteck 353"/>
              <p:cNvSpPr/>
              <p:nvPr userDrawn="1"/>
            </p:nvSpPr>
            <p:spPr>
              <a:xfrm rot="5400000">
                <a:off x="6404240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7" name="Rechteck 354"/>
              <p:cNvSpPr/>
              <p:nvPr userDrawn="1"/>
            </p:nvSpPr>
            <p:spPr>
              <a:xfrm rot="5400000">
                <a:off x="6943828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Rechteck 355"/>
              <p:cNvSpPr/>
              <p:nvPr userDrawn="1"/>
            </p:nvSpPr>
            <p:spPr>
              <a:xfrm rot="5400000">
                <a:off x="748341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9" name="Rechteck 356"/>
              <p:cNvSpPr/>
              <p:nvPr userDrawn="1"/>
            </p:nvSpPr>
            <p:spPr>
              <a:xfrm rot="5400000">
                <a:off x="802300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Rechteck 357"/>
              <p:cNvSpPr/>
              <p:nvPr userDrawn="1"/>
            </p:nvSpPr>
            <p:spPr>
              <a:xfrm rot="5400000">
                <a:off x="856259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1" name="Rechteck 358"/>
              <p:cNvSpPr/>
              <p:nvPr userDrawn="1"/>
            </p:nvSpPr>
            <p:spPr>
              <a:xfrm rot="5400000">
                <a:off x="9102180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Rechteck 359"/>
              <p:cNvSpPr/>
              <p:nvPr userDrawn="1"/>
            </p:nvSpPr>
            <p:spPr>
              <a:xfrm rot="5400000">
                <a:off x="9641768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3" name="Rechteck 360"/>
              <p:cNvSpPr/>
              <p:nvPr userDrawn="1"/>
            </p:nvSpPr>
            <p:spPr>
              <a:xfrm rot="5400000">
                <a:off x="1018135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Rechteck 361"/>
              <p:cNvSpPr/>
              <p:nvPr userDrawn="1"/>
            </p:nvSpPr>
            <p:spPr>
              <a:xfrm rot="5400000">
                <a:off x="1072094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5" name="Rechteck 362"/>
              <p:cNvSpPr/>
              <p:nvPr userDrawn="1"/>
            </p:nvSpPr>
            <p:spPr>
              <a:xfrm rot="5400000">
                <a:off x="1126053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Rechteck 363"/>
              <p:cNvSpPr/>
              <p:nvPr userDrawn="1"/>
            </p:nvSpPr>
            <p:spPr>
              <a:xfrm rot="5400000">
                <a:off x="262712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7" name="Rechteck 364"/>
              <p:cNvSpPr/>
              <p:nvPr userDrawn="1"/>
            </p:nvSpPr>
            <p:spPr>
              <a:xfrm rot="5400000">
                <a:off x="316671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Rechteck 365"/>
              <p:cNvSpPr/>
              <p:nvPr userDrawn="1"/>
            </p:nvSpPr>
            <p:spPr>
              <a:xfrm rot="5400000">
                <a:off x="3706300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9" name="Rechteck 366"/>
              <p:cNvSpPr/>
              <p:nvPr userDrawn="1"/>
            </p:nvSpPr>
            <p:spPr>
              <a:xfrm rot="5400000">
                <a:off x="4245888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Rechteck 367"/>
              <p:cNvSpPr/>
              <p:nvPr userDrawn="1"/>
            </p:nvSpPr>
            <p:spPr>
              <a:xfrm rot="5400000">
                <a:off x="478547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Rechteck 368"/>
              <p:cNvSpPr/>
              <p:nvPr userDrawn="1"/>
            </p:nvSpPr>
            <p:spPr>
              <a:xfrm rot="5400000">
                <a:off x="1180012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1" name="Gruppieren 200"/>
            <p:cNvGrpSpPr/>
            <p:nvPr userDrawn="1"/>
          </p:nvGrpSpPr>
          <p:grpSpPr>
            <a:xfrm>
              <a:off x="2627124" y="1798303"/>
              <a:ext cx="9389002" cy="216000"/>
              <a:chOff x="2627124" y="1798303"/>
              <a:chExt cx="9389002" cy="216000"/>
            </a:xfrm>
          </p:grpSpPr>
          <p:sp>
            <p:nvSpPr>
              <p:cNvPr id="316" name="Rechteck 333"/>
              <p:cNvSpPr/>
              <p:nvPr userDrawn="1"/>
            </p:nvSpPr>
            <p:spPr>
              <a:xfrm rot="5400000">
                <a:off x="532506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Rechteck 334"/>
              <p:cNvSpPr/>
              <p:nvPr userDrawn="1"/>
            </p:nvSpPr>
            <p:spPr>
              <a:xfrm rot="5400000">
                <a:off x="586465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8" name="Rechteck 335"/>
              <p:cNvSpPr/>
              <p:nvPr userDrawn="1"/>
            </p:nvSpPr>
            <p:spPr>
              <a:xfrm rot="5400000">
                <a:off x="6404240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9" name="Rechteck 336"/>
              <p:cNvSpPr/>
              <p:nvPr userDrawn="1"/>
            </p:nvSpPr>
            <p:spPr>
              <a:xfrm rot="5400000">
                <a:off x="6943828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0" name="Rechteck 337"/>
              <p:cNvSpPr/>
              <p:nvPr userDrawn="1"/>
            </p:nvSpPr>
            <p:spPr>
              <a:xfrm rot="5400000">
                <a:off x="748341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1" name="Rechteck 338"/>
              <p:cNvSpPr/>
              <p:nvPr userDrawn="1"/>
            </p:nvSpPr>
            <p:spPr>
              <a:xfrm rot="5400000">
                <a:off x="802300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2" name="Rechteck 339"/>
              <p:cNvSpPr/>
              <p:nvPr userDrawn="1"/>
            </p:nvSpPr>
            <p:spPr>
              <a:xfrm rot="5400000">
                <a:off x="856259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3" name="Rechteck 340"/>
              <p:cNvSpPr/>
              <p:nvPr userDrawn="1"/>
            </p:nvSpPr>
            <p:spPr>
              <a:xfrm rot="5400000">
                <a:off x="9102180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4" name="Rechteck 341"/>
              <p:cNvSpPr/>
              <p:nvPr userDrawn="1"/>
            </p:nvSpPr>
            <p:spPr>
              <a:xfrm rot="5400000">
                <a:off x="9641768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5" name="Rechteck 342"/>
              <p:cNvSpPr/>
              <p:nvPr userDrawn="1"/>
            </p:nvSpPr>
            <p:spPr>
              <a:xfrm rot="5400000">
                <a:off x="1018135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6" name="Rechteck 343"/>
              <p:cNvSpPr/>
              <p:nvPr userDrawn="1"/>
            </p:nvSpPr>
            <p:spPr>
              <a:xfrm rot="5400000">
                <a:off x="1072094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7" name="Rechteck 344"/>
              <p:cNvSpPr/>
              <p:nvPr userDrawn="1"/>
            </p:nvSpPr>
            <p:spPr>
              <a:xfrm rot="5400000">
                <a:off x="1126053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8" name="Rechteck 345"/>
              <p:cNvSpPr/>
              <p:nvPr userDrawn="1"/>
            </p:nvSpPr>
            <p:spPr>
              <a:xfrm rot="5400000">
                <a:off x="262712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9" name="Rechteck 346"/>
              <p:cNvSpPr/>
              <p:nvPr userDrawn="1"/>
            </p:nvSpPr>
            <p:spPr>
              <a:xfrm rot="5400000">
                <a:off x="316671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Rechteck 347"/>
              <p:cNvSpPr/>
              <p:nvPr userDrawn="1"/>
            </p:nvSpPr>
            <p:spPr>
              <a:xfrm rot="5400000">
                <a:off x="3706300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1" name="Rechteck 348"/>
              <p:cNvSpPr/>
              <p:nvPr userDrawn="1"/>
            </p:nvSpPr>
            <p:spPr>
              <a:xfrm rot="5400000">
                <a:off x="4245888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Rechteck 349"/>
              <p:cNvSpPr/>
              <p:nvPr userDrawn="1"/>
            </p:nvSpPr>
            <p:spPr>
              <a:xfrm rot="5400000">
                <a:off x="478547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3" name="Rechteck 350"/>
              <p:cNvSpPr/>
              <p:nvPr userDrawn="1"/>
            </p:nvSpPr>
            <p:spPr>
              <a:xfrm rot="5400000">
                <a:off x="1180012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2" name="Gruppieren 201"/>
            <p:cNvGrpSpPr/>
            <p:nvPr userDrawn="1"/>
          </p:nvGrpSpPr>
          <p:grpSpPr>
            <a:xfrm>
              <a:off x="2627124" y="2356336"/>
              <a:ext cx="9389002" cy="216000"/>
              <a:chOff x="2627124" y="2356336"/>
              <a:chExt cx="9389002" cy="216000"/>
            </a:xfrm>
          </p:grpSpPr>
          <p:sp>
            <p:nvSpPr>
              <p:cNvPr id="298" name="Rechteck 315"/>
              <p:cNvSpPr/>
              <p:nvPr userDrawn="1"/>
            </p:nvSpPr>
            <p:spPr>
              <a:xfrm rot="5400000">
                <a:off x="532506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Rechteck 316"/>
              <p:cNvSpPr/>
              <p:nvPr userDrawn="1"/>
            </p:nvSpPr>
            <p:spPr>
              <a:xfrm rot="5400000">
                <a:off x="586465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0" name="Rechteck 317"/>
              <p:cNvSpPr/>
              <p:nvPr userDrawn="1"/>
            </p:nvSpPr>
            <p:spPr>
              <a:xfrm rot="5400000">
                <a:off x="6404240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Rechteck 318"/>
              <p:cNvSpPr/>
              <p:nvPr userDrawn="1"/>
            </p:nvSpPr>
            <p:spPr>
              <a:xfrm rot="5400000">
                <a:off x="6943828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2" name="Rechteck 319"/>
              <p:cNvSpPr/>
              <p:nvPr userDrawn="1"/>
            </p:nvSpPr>
            <p:spPr>
              <a:xfrm rot="5400000">
                <a:off x="748341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Rechteck 320"/>
              <p:cNvSpPr/>
              <p:nvPr userDrawn="1"/>
            </p:nvSpPr>
            <p:spPr>
              <a:xfrm rot="5400000">
                <a:off x="802300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4" name="Rechteck 321"/>
              <p:cNvSpPr/>
              <p:nvPr userDrawn="1"/>
            </p:nvSpPr>
            <p:spPr>
              <a:xfrm rot="5400000">
                <a:off x="856259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Rechteck 322"/>
              <p:cNvSpPr/>
              <p:nvPr userDrawn="1"/>
            </p:nvSpPr>
            <p:spPr>
              <a:xfrm rot="5400000">
                <a:off x="9102180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6" name="Rechteck 323"/>
              <p:cNvSpPr/>
              <p:nvPr userDrawn="1"/>
            </p:nvSpPr>
            <p:spPr>
              <a:xfrm rot="5400000">
                <a:off x="9641768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Rechteck 324"/>
              <p:cNvSpPr/>
              <p:nvPr userDrawn="1"/>
            </p:nvSpPr>
            <p:spPr>
              <a:xfrm rot="5400000">
                <a:off x="1018135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8" name="Rechteck 325"/>
              <p:cNvSpPr/>
              <p:nvPr userDrawn="1"/>
            </p:nvSpPr>
            <p:spPr>
              <a:xfrm rot="5400000">
                <a:off x="1072094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Rechteck 326"/>
              <p:cNvSpPr/>
              <p:nvPr userDrawn="1"/>
            </p:nvSpPr>
            <p:spPr>
              <a:xfrm rot="5400000">
                <a:off x="1126053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0" name="Rechteck 327"/>
              <p:cNvSpPr/>
              <p:nvPr userDrawn="1"/>
            </p:nvSpPr>
            <p:spPr>
              <a:xfrm rot="5400000">
                <a:off x="262712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Rechteck 328"/>
              <p:cNvSpPr/>
              <p:nvPr userDrawn="1"/>
            </p:nvSpPr>
            <p:spPr>
              <a:xfrm rot="5400000">
                <a:off x="316671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2" name="Rechteck 329"/>
              <p:cNvSpPr/>
              <p:nvPr userDrawn="1"/>
            </p:nvSpPr>
            <p:spPr>
              <a:xfrm rot="5400000">
                <a:off x="3706300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Rechteck 330"/>
              <p:cNvSpPr/>
              <p:nvPr userDrawn="1"/>
            </p:nvSpPr>
            <p:spPr>
              <a:xfrm rot="5400000">
                <a:off x="4245888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4" name="Rechteck 331"/>
              <p:cNvSpPr/>
              <p:nvPr userDrawn="1"/>
            </p:nvSpPr>
            <p:spPr>
              <a:xfrm rot="5400000">
                <a:off x="478547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Rechteck 332"/>
              <p:cNvSpPr/>
              <p:nvPr userDrawn="1"/>
            </p:nvSpPr>
            <p:spPr>
              <a:xfrm rot="5400000">
                <a:off x="1180012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3" name="Gruppieren 202"/>
            <p:cNvGrpSpPr/>
            <p:nvPr userDrawn="1"/>
          </p:nvGrpSpPr>
          <p:grpSpPr>
            <a:xfrm>
              <a:off x="2627124" y="2914368"/>
              <a:ext cx="9389002" cy="216000"/>
              <a:chOff x="2627124" y="2914368"/>
              <a:chExt cx="9389002" cy="216000"/>
            </a:xfrm>
          </p:grpSpPr>
          <p:sp>
            <p:nvSpPr>
              <p:cNvPr id="280" name="Rechteck 297"/>
              <p:cNvSpPr/>
              <p:nvPr userDrawn="1"/>
            </p:nvSpPr>
            <p:spPr>
              <a:xfrm rot="5400000">
                <a:off x="532506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1" name="Rechteck 298"/>
              <p:cNvSpPr/>
              <p:nvPr userDrawn="1"/>
            </p:nvSpPr>
            <p:spPr>
              <a:xfrm rot="5400000">
                <a:off x="586465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Rechteck 299"/>
              <p:cNvSpPr/>
              <p:nvPr userDrawn="1"/>
            </p:nvSpPr>
            <p:spPr>
              <a:xfrm rot="5400000">
                <a:off x="6404240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3" name="Rechteck 300"/>
              <p:cNvSpPr/>
              <p:nvPr userDrawn="1"/>
            </p:nvSpPr>
            <p:spPr>
              <a:xfrm rot="5400000">
                <a:off x="6943828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Rechteck 301"/>
              <p:cNvSpPr/>
              <p:nvPr userDrawn="1"/>
            </p:nvSpPr>
            <p:spPr>
              <a:xfrm rot="5400000">
                <a:off x="748341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5" name="Rechteck 302"/>
              <p:cNvSpPr/>
              <p:nvPr userDrawn="1"/>
            </p:nvSpPr>
            <p:spPr>
              <a:xfrm rot="5400000">
                <a:off x="802300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Rechteck 303"/>
              <p:cNvSpPr/>
              <p:nvPr userDrawn="1"/>
            </p:nvSpPr>
            <p:spPr>
              <a:xfrm rot="5400000">
                <a:off x="856259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7" name="Rechteck 304"/>
              <p:cNvSpPr/>
              <p:nvPr userDrawn="1"/>
            </p:nvSpPr>
            <p:spPr>
              <a:xfrm rot="5400000">
                <a:off x="9102180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Rechteck 305"/>
              <p:cNvSpPr/>
              <p:nvPr userDrawn="1"/>
            </p:nvSpPr>
            <p:spPr>
              <a:xfrm rot="5400000">
                <a:off x="9641768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9" name="Rechteck 306"/>
              <p:cNvSpPr/>
              <p:nvPr userDrawn="1"/>
            </p:nvSpPr>
            <p:spPr>
              <a:xfrm rot="5400000">
                <a:off x="1018135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Rechteck 307"/>
              <p:cNvSpPr/>
              <p:nvPr userDrawn="1"/>
            </p:nvSpPr>
            <p:spPr>
              <a:xfrm rot="5400000">
                <a:off x="1072094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1" name="Rechteck 308"/>
              <p:cNvSpPr/>
              <p:nvPr userDrawn="1"/>
            </p:nvSpPr>
            <p:spPr>
              <a:xfrm rot="5400000">
                <a:off x="1126053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Rechteck 309"/>
              <p:cNvSpPr/>
              <p:nvPr userDrawn="1"/>
            </p:nvSpPr>
            <p:spPr>
              <a:xfrm rot="5400000">
                <a:off x="262712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3" name="Rechteck 310"/>
              <p:cNvSpPr/>
              <p:nvPr userDrawn="1"/>
            </p:nvSpPr>
            <p:spPr>
              <a:xfrm rot="5400000">
                <a:off x="316671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Rechteck 311"/>
              <p:cNvSpPr/>
              <p:nvPr userDrawn="1"/>
            </p:nvSpPr>
            <p:spPr>
              <a:xfrm rot="5400000">
                <a:off x="3706300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5" name="Rechteck 312"/>
              <p:cNvSpPr/>
              <p:nvPr userDrawn="1"/>
            </p:nvSpPr>
            <p:spPr>
              <a:xfrm rot="5400000">
                <a:off x="4245888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Rechteck 313"/>
              <p:cNvSpPr/>
              <p:nvPr userDrawn="1"/>
            </p:nvSpPr>
            <p:spPr>
              <a:xfrm rot="5400000">
                <a:off x="478547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7" name="Rechteck 314"/>
              <p:cNvSpPr/>
              <p:nvPr userDrawn="1"/>
            </p:nvSpPr>
            <p:spPr>
              <a:xfrm rot="5400000">
                <a:off x="1180012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4" name="Gruppieren 203"/>
            <p:cNvGrpSpPr/>
            <p:nvPr userDrawn="1"/>
          </p:nvGrpSpPr>
          <p:grpSpPr>
            <a:xfrm>
              <a:off x="2627124" y="3472401"/>
              <a:ext cx="9389002" cy="216000"/>
              <a:chOff x="2627124" y="3472401"/>
              <a:chExt cx="9389002" cy="216000"/>
            </a:xfrm>
          </p:grpSpPr>
          <p:sp>
            <p:nvSpPr>
              <p:cNvPr id="262" name="Rechteck 279"/>
              <p:cNvSpPr/>
              <p:nvPr userDrawn="1"/>
            </p:nvSpPr>
            <p:spPr>
              <a:xfrm rot="5400000">
                <a:off x="532506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Rechteck 280"/>
              <p:cNvSpPr/>
              <p:nvPr userDrawn="1"/>
            </p:nvSpPr>
            <p:spPr>
              <a:xfrm rot="5400000">
                <a:off x="586465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4" name="Rechteck 281"/>
              <p:cNvSpPr/>
              <p:nvPr userDrawn="1"/>
            </p:nvSpPr>
            <p:spPr>
              <a:xfrm rot="5400000">
                <a:off x="6404240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5" name="Rechteck 282"/>
              <p:cNvSpPr/>
              <p:nvPr userDrawn="1"/>
            </p:nvSpPr>
            <p:spPr>
              <a:xfrm rot="5400000">
                <a:off x="6943828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Rechteck 283"/>
              <p:cNvSpPr/>
              <p:nvPr userDrawn="1"/>
            </p:nvSpPr>
            <p:spPr>
              <a:xfrm rot="5400000">
                <a:off x="748341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Rechteck 284"/>
              <p:cNvSpPr/>
              <p:nvPr userDrawn="1"/>
            </p:nvSpPr>
            <p:spPr>
              <a:xfrm rot="5400000">
                <a:off x="802300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Rechteck 285"/>
              <p:cNvSpPr/>
              <p:nvPr userDrawn="1"/>
            </p:nvSpPr>
            <p:spPr>
              <a:xfrm rot="5400000">
                <a:off x="856259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Rechteck 286"/>
              <p:cNvSpPr/>
              <p:nvPr userDrawn="1"/>
            </p:nvSpPr>
            <p:spPr>
              <a:xfrm rot="5400000">
                <a:off x="9102180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0" name="Rechteck 287"/>
              <p:cNvSpPr/>
              <p:nvPr userDrawn="1"/>
            </p:nvSpPr>
            <p:spPr>
              <a:xfrm rot="5400000">
                <a:off x="9641768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1" name="Rechteck 288"/>
              <p:cNvSpPr/>
              <p:nvPr userDrawn="1"/>
            </p:nvSpPr>
            <p:spPr>
              <a:xfrm rot="5400000">
                <a:off x="1018135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2" name="Rechteck 289"/>
              <p:cNvSpPr/>
              <p:nvPr userDrawn="1"/>
            </p:nvSpPr>
            <p:spPr>
              <a:xfrm rot="5400000">
                <a:off x="1072094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Rechteck 290"/>
              <p:cNvSpPr/>
              <p:nvPr userDrawn="1"/>
            </p:nvSpPr>
            <p:spPr>
              <a:xfrm rot="5400000">
                <a:off x="1126053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4" name="Rechteck 291"/>
              <p:cNvSpPr/>
              <p:nvPr userDrawn="1"/>
            </p:nvSpPr>
            <p:spPr>
              <a:xfrm rot="5400000">
                <a:off x="262712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5" name="Rechteck 292"/>
              <p:cNvSpPr/>
              <p:nvPr userDrawn="1"/>
            </p:nvSpPr>
            <p:spPr>
              <a:xfrm rot="5400000">
                <a:off x="316671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6" name="Rechteck 293"/>
              <p:cNvSpPr/>
              <p:nvPr userDrawn="1"/>
            </p:nvSpPr>
            <p:spPr>
              <a:xfrm rot="5400000">
                <a:off x="3706300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7" name="Rechteck 294"/>
              <p:cNvSpPr/>
              <p:nvPr userDrawn="1"/>
            </p:nvSpPr>
            <p:spPr>
              <a:xfrm rot="5400000">
                <a:off x="4245888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Rechteck 295"/>
              <p:cNvSpPr/>
              <p:nvPr userDrawn="1"/>
            </p:nvSpPr>
            <p:spPr>
              <a:xfrm rot="5400000">
                <a:off x="478547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9" name="Rechteck 296"/>
              <p:cNvSpPr/>
              <p:nvPr userDrawn="1"/>
            </p:nvSpPr>
            <p:spPr>
              <a:xfrm rot="5400000">
                <a:off x="1180012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5" name="Gruppieren 204"/>
            <p:cNvGrpSpPr/>
            <p:nvPr userDrawn="1"/>
          </p:nvGrpSpPr>
          <p:grpSpPr>
            <a:xfrm>
              <a:off x="2627124" y="4030433"/>
              <a:ext cx="9389002" cy="216000"/>
              <a:chOff x="2627124" y="4030433"/>
              <a:chExt cx="9389002" cy="216000"/>
            </a:xfrm>
          </p:grpSpPr>
          <p:sp>
            <p:nvSpPr>
              <p:cNvPr id="244" name="Rechteck 261"/>
              <p:cNvSpPr/>
              <p:nvPr userDrawn="1"/>
            </p:nvSpPr>
            <p:spPr>
              <a:xfrm rot="5400000">
                <a:off x="532506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Rechteck 262"/>
              <p:cNvSpPr/>
              <p:nvPr userDrawn="1"/>
            </p:nvSpPr>
            <p:spPr>
              <a:xfrm rot="5400000">
                <a:off x="586465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6" name="Rechteck 263"/>
              <p:cNvSpPr/>
              <p:nvPr userDrawn="1"/>
            </p:nvSpPr>
            <p:spPr>
              <a:xfrm rot="5400000">
                <a:off x="6404240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7" name="Rechteck 264"/>
              <p:cNvSpPr/>
              <p:nvPr userDrawn="1"/>
            </p:nvSpPr>
            <p:spPr>
              <a:xfrm rot="5400000">
                <a:off x="6943828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8" name="Rechteck 265"/>
              <p:cNvSpPr/>
              <p:nvPr userDrawn="1"/>
            </p:nvSpPr>
            <p:spPr>
              <a:xfrm rot="5400000">
                <a:off x="748341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9" name="Rechteck 266"/>
              <p:cNvSpPr/>
              <p:nvPr userDrawn="1"/>
            </p:nvSpPr>
            <p:spPr>
              <a:xfrm rot="5400000">
                <a:off x="802300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Rechteck 267"/>
              <p:cNvSpPr/>
              <p:nvPr userDrawn="1"/>
            </p:nvSpPr>
            <p:spPr>
              <a:xfrm rot="5400000">
                <a:off x="856259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Rechteck 268"/>
              <p:cNvSpPr/>
              <p:nvPr userDrawn="1"/>
            </p:nvSpPr>
            <p:spPr>
              <a:xfrm rot="5400000">
                <a:off x="9102180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Rechteck 269"/>
              <p:cNvSpPr/>
              <p:nvPr userDrawn="1"/>
            </p:nvSpPr>
            <p:spPr>
              <a:xfrm rot="5400000">
                <a:off x="9641768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3" name="Rechteck 270"/>
              <p:cNvSpPr/>
              <p:nvPr userDrawn="1"/>
            </p:nvSpPr>
            <p:spPr>
              <a:xfrm rot="5400000">
                <a:off x="1018135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Rechteck 271"/>
              <p:cNvSpPr/>
              <p:nvPr userDrawn="1"/>
            </p:nvSpPr>
            <p:spPr>
              <a:xfrm rot="5400000">
                <a:off x="1072094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5" name="Rechteck 272"/>
              <p:cNvSpPr/>
              <p:nvPr userDrawn="1"/>
            </p:nvSpPr>
            <p:spPr>
              <a:xfrm rot="5400000">
                <a:off x="1126053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6" name="Rechteck 273"/>
              <p:cNvSpPr/>
              <p:nvPr userDrawn="1"/>
            </p:nvSpPr>
            <p:spPr>
              <a:xfrm rot="5400000">
                <a:off x="262712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Rechteck 274"/>
              <p:cNvSpPr/>
              <p:nvPr userDrawn="1"/>
            </p:nvSpPr>
            <p:spPr>
              <a:xfrm rot="5400000">
                <a:off x="316671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Rechteck 275"/>
              <p:cNvSpPr/>
              <p:nvPr userDrawn="1"/>
            </p:nvSpPr>
            <p:spPr>
              <a:xfrm rot="5400000">
                <a:off x="3706300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9" name="Rechteck 276"/>
              <p:cNvSpPr/>
              <p:nvPr userDrawn="1"/>
            </p:nvSpPr>
            <p:spPr>
              <a:xfrm rot="5400000">
                <a:off x="4245888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Rechteck 277"/>
              <p:cNvSpPr/>
              <p:nvPr userDrawn="1"/>
            </p:nvSpPr>
            <p:spPr>
              <a:xfrm rot="5400000">
                <a:off x="478547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1" name="Rechteck 278"/>
              <p:cNvSpPr/>
              <p:nvPr userDrawn="1"/>
            </p:nvSpPr>
            <p:spPr>
              <a:xfrm rot="5400000">
                <a:off x="1180012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6" name="Gruppieren 205"/>
            <p:cNvGrpSpPr/>
            <p:nvPr userDrawn="1"/>
          </p:nvGrpSpPr>
          <p:grpSpPr>
            <a:xfrm>
              <a:off x="2627124" y="4588466"/>
              <a:ext cx="9389002" cy="216000"/>
              <a:chOff x="2627124" y="4588466"/>
              <a:chExt cx="9389002" cy="216000"/>
            </a:xfrm>
          </p:grpSpPr>
          <p:sp>
            <p:nvSpPr>
              <p:cNvPr id="226" name="Rechteck 243"/>
              <p:cNvSpPr/>
              <p:nvPr userDrawn="1"/>
            </p:nvSpPr>
            <p:spPr>
              <a:xfrm rot="5400000">
                <a:off x="532506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7" name="Rechteck 244"/>
              <p:cNvSpPr/>
              <p:nvPr userDrawn="1"/>
            </p:nvSpPr>
            <p:spPr>
              <a:xfrm rot="5400000">
                <a:off x="586465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8" name="Rechteck 245"/>
              <p:cNvSpPr/>
              <p:nvPr userDrawn="1"/>
            </p:nvSpPr>
            <p:spPr>
              <a:xfrm rot="5400000">
                <a:off x="6404240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9" name="Rechteck 246"/>
              <p:cNvSpPr/>
              <p:nvPr userDrawn="1"/>
            </p:nvSpPr>
            <p:spPr>
              <a:xfrm rot="5400000">
                <a:off x="6943828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0" name="Rechteck 247"/>
              <p:cNvSpPr/>
              <p:nvPr userDrawn="1"/>
            </p:nvSpPr>
            <p:spPr>
              <a:xfrm rot="5400000">
                <a:off x="748341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1" name="Rechteck 248"/>
              <p:cNvSpPr/>
              <p:nvPr userDrawn="1"/>
            </p:nvSpPr>
            <p:spPr>
              <a:xfrm rot="5400000">
                <a:off x="802300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2" name="Rechteck 249"/>
              <p:cNvSpPr/>
              <p:nvPr userDrawn="1"/>
            </p:nvSpPr>
            <p:spPr>
              <a:xfrm rot="5400000">
                <a:off x="856259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Rechteck 250"/>
              <p:cNvSpPr/>
              <p:nvPr userDrawn="1"/>
            </p:nvSpPr>
            <p:spPr>
              <a:xfrm rot="5400000">
                <a:off x="9102180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4" name="Rechteck 251"/>
              <p:cNvSpPr/>
              <p:nvPr userDrawn="1"/>
            </p:nvSpPr>
            <p:spPr>
              <a:xfrm rot="5400000">
                <a:off x="9641768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5" name="Rechteck 252"/>
              <p:cNvSpPr/>
              <p:nvPr userDrawn="1"/>
            </p:nvSpPr>
            <p:spPr>
              <a:xfrm rot="5400000">
                <a:off x="1018135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6" name="Rechteck 253"/>
              <p:cNvSpPr/>
              <p:nvPr userDrawn="1"/>
            </p:nvSpPr>
            <p:spPr>
              <a:xfrm rot="5400000">
                <a:off x="1072094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7" name="Rechteck 254"/>
              <p:cNvSpPr/>
              <p:nvPr userDrawn="1"/>
            </p:nvSpPr>
            <p:spPr>
              <a:xfrm rot="5400000">
                <a:off x="1126053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Rechteck 255"/>
              <p:cNvSpPr/>
              <p:nvPr userDrawn="1"/>
            </p:nvSpPr>
            <p:spPr>
              <a:xfrm rot="5400000">
                <a:off x="262712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Rechteck 256"/>
              <p:cNvSpPr/>
              <p:nvPr userDrawn="1"/>
            </p:nvSpPr>
            <p:spPr>
              <a:xfrm rot="5400000">
                <a:off x="316671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0" name="Rechteck 257"/>
              <p:cNvSpPr/>
              <p:nvPr userDrawn="1"/>
            </p:nvSpPr>
            <p:spPr>
              <a:xfrm rot="5400000">
                <a:off x="3706300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Rechteck 258"/>
              <p:cNvSpPr/>
              <p:nvPr userDrawn="1"/>
            </p:nvSpPr>
            <p:spPr>
              <a:xfrm rot="5400000">
                <a:off x="4245888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2" name="Rechteck 259"/>
              <p:cNvSpPr/>
              <p:nvPr userDrawn="1"/>
            </p:nvSpPr>
            <p:spPr>
              <a:xfrm rot="5400000">
                <a:off x="478547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Rechteck 260"/>
              <p:cNvSpPr/>
              <p:nvPr userDrawn="1"/>
            </p:nvSpPr>
            <p:spPr>
              <a:xfrm rot="5400000">
                <a:off x="1180012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7" name="Gruppieren 206"/>
            <p:cNvGrpSpPr/>
            <p:nvPr userDrawn="1"/>
          </p:nvGrpSpPr>
          <p:grpSpPr>
            <a:xfrm>
              <a:off x="2627124" y="5146498"/>
              <a:ext cx="9389002" cy="216000"/>
              <a:chOff x="2627124" y="5146498"/>
              <a:chExt cx="9389002" cy="216000"/>
            </a:xfrm>
          </p:grpSpPr>
          <p:sp>
            <p:nvSpPr>
              <p:cNvPr id="208" name="Rechteck 225"/>
              <p:cNvSpPr/>
              <p:nvPr userDrawn="1"/>
            </p:nvSpPr>
            <p:spPr>
              <a:xfrm rot="5400000">
                <a:off x="532506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9" name="Rechteck 226"/>
              <p:cNvSpPr/>
              <p:nvPr userDrawn="1"/>
            </p:nvSpPr>
            <p:spPr>
              <a:xfrm rot="5400000">
                <a:off x="586465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0" name="Rechteck 227"/>
              <p:cNvSpPr/>
              <p:nvPr userDrawn="1"/>
            </p:nvSpPr>
            <p:spPr>
              <a:xfrm rot="5400000">
                <a:off x="6404240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1" name="Rechteck 228"/>
              <p:cNvSpPr/>
              <p:nvPr userDrawn="1"/>
            </p:nvSpPr>
            <p:spPr>
              <a:xfrm rot="5400000">
                <a:off x="6943828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2" name="Rechteck 229"/>
              <p:cNvSpPr/>
              <p:nvPr userDrawn="1"/>
            </p:nvSpPr>
            <p:spPr>
              <a:xfrm rot="5400000">
                <a:off x="748341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3" name="Rechteck 230"/>
              <p:cNvSpPr/>
              <p:nvPr userDrawn="1"/>
            </p:nvSpPr>
            <p:spPr>
              <a:xfrm rot="5400000">
                <a:off x="802300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4" name="Rechteck 231"/>
              <p:cNvSpPr/>
              <p:nvPr userDrawn="1"/>
            </p:nvSpPr>
            <p:spPr>
              <a:xfrm rot="5400000">
                <a:off x="856259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5" name="Rechteck 232"/>
              <p:cNvSpPr/>
              <p:nvPr userDrawn="1"/>
            </p:nvSpPr>
            <p:spPr>
              <a:xfrm rot="5400000">
                <a:off x="9102180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6" name="Rechteck 233"/>
              <p:cNvSpPr/>
              <p:nvPr userDrawn="1"/>
            </p:nvSpPr>
            <p:spPr>
              <a:xfrm rot="5400000">
                <a:off x="9641768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7" name="Rechteck 234"/>
              <p:cNvSpPr/>
              <p:nvPr userDrawn="1"/>
            </p:nvSpPr>
            <p:spPr>
              <a:xfrm rot="5400000">
                <a:off x="1018135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8" name="Rechteck 235"/>
              <p:cNvSpPr/>
              <p:nvPr userDrawn="1"/>
            </p:nvSpPr>
            <p:spPr>
              <a:xfrm rot="5400000">
                <a:off x="1072094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9" name="Rechteck 236"/>
              <p:cNvSpPr/>
              <p:nvPr userDrawn="1"/>
            </p:nvSpPr>
            <p:spPr>
              <a:xfrm rot="5400000">
                <a:off x="1126053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0" name="Rechteck 237"/>
              <p:cNvSpPr/>
              <p:nvPr userDrawn="1"/>
            </p:nvSpPr>
            <p:spPr>
              <a:xfrm rot="5400000">
                <a:off x="262712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1" name="Rechteck 238"/>
              <p:cNvSpPr/>
              <p:nvPr userDrawn="1"/>
            </p:nvSpPr>
            <p:spPr>
              <a:xfrm rot="5400000">
                <a:off x="316671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2" name="Rechteck 239"/>
              <p:cNvSpPr/>
              <p:nvPr userDrawn="1"/>
            </p:nvSpPr>
            <p:spPr>
              <a:xfrm rot="5400000">
                <a:off x="3706300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3" name="Rechteck 240"/>
              <p:cNvSpPr/>
              <p:nvPr userDrawn="1"/>
            </p:nvSpPr>
            <p:spPr>
              <a:xfrm rot="5400000">
                <a:off x="4245888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4" name="Rechteck 241"/>
              <p:cNvSpPr/>
              <p:nvPr userDrawn="1"/>
            </p:nvSpPr>
            <p:spPr>
              <a:xfrm rot="5400000">
                <a:off x="478547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5" name="Rechteck 242"/>
              <p:cNvSpPr/>
              <p:nvPr userDrawn="1"/>
            </p:nvSpPr>
            <p:spPr>
              <a:xfrm rot="5400000">
                <a:off x="1180012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6" name="Gruppieren 5"/>
          <p:cNvGrpSpPr/>
          <p:nvPr userDrawn="1"/>
        </p:nvGrpSpPr>
        <p:grpSpPr>
          <a:xfrm>
            <a:off x="3782859" y="2227716"/>
            <a:ext cx="7484371" cy="3647772"/>
            <a:chOff x="2484000" y="1670400"/>
            <a:chExt cx="5040000" cy="2735196"/>
          </a:xfrm>
        </p:grpSpPr>
        <p:sp>
          <p:nvSpPr>
            <p:cNvPr id="2" name="Rechteck 1"/>
            <p:cNvSpPr/>
            <p:nvPr userDrawn="1"/>
          </p:nvSpPr>
          <p:spPr>
            <a:xfrm>
              <a:off x="2484000" y="1670400"/>
              <a:ext cx="504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2484000" y="4045596"/>
              <a:ext cx="504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2484000" y="3649730"/>
              <a:ext cx="504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2484000" y="3253864"/>
              <a:ext cx="504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2484000" y="2857998"/>
              <a:ext cx="504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hteck 36"/>
            <p:cNvSpPr/>
            <p:nvPr userDrawn="1"/>
          </p:nvSpPr>
          <p:spPr>
            <a:xfrm>
              <a:off x="2484000" y="2462132"/>
              <a:ext cx="504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2484000" y="2066266"/>
              <a:ext cx="5040000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platzhalter 6"/>
          <p:cNvSpPr>
            <a:spLocks noGrp="1"/>
          </p:cNvSpPr>
          <p:nvPr userDrawn="1">
            <p:ph type="body" sz="quarter" idx="20"/>
          </p:nvPr>
        </p:nvSpPr>
        <p:spPr>
          <a:xfrm>
            <a:off x="3845489" y="2147484"/>
            <a:ext cx="5798327" cy="4255945"/>
          </a:xfrm>
          <a:noFill/>
        </p:spPr>
        <p:txBody>
          <a:bodyPr lIns="144029" anchor="t" anchorCtr="0">
            <a:noAutofit/>
          </a:bodyPr>
          <a:lstStyle>
            <a:lvl1pPr>
              <a:lnSpc>
                <a:spcPct val="215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3922656" y="1732951"/>
            <a:ext cx="2241577" cy="369418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r>
              <a:rPr lang="en-GB" sz="1600" b="1" dirty="0"/>
              <a:t>Agenda</a:t>
            </a:r>
          </a:p>
        </p:txBody>
      </p:sp>
      <p:sp>
        <p:nvSpPr>
          <p:cNvPr id="352" name="Textfeld 7189"/>
          <p:cNvSpPr txBox="1"/>
          <p:nvPr userDrawn="1"/>
        </p:nvSpPr>
        <p:spPr>
          <a:xfrm>
            <a:off x="2306064" y="6583777"/>
            <a:ext cx="8038989" cy="1896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000" b="1" kern="1200" dirty="0">
                <a:solidFill>
                  <a:schemeClr val="bg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The Hermes Standard </a:t>
            </a:r>
            <a:r>
              <a:rPr lang="en-US" sz="1000" kern="1200" dirty="0">
                <a:solidFill>
                  <a:schemeClr val="bg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 for vendor independent machine-to-machine communication in SMT Assembly.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 </a:t>
            </a:r>
            <a:endParaRPr lang="de-DE" sz="1100" dirty="0">
              <a:solidFill>
                <a:schemeClr val="bg2">
                  <a:lumMod val="50000"/>
                </a:schemeClr>
              </a:solidFill>
              <a:effectLst/>
              <a:ea typeface="Times New Roman"/>
              <a:cs typeface="Times New Roman"/>
            </a:endParaRPr>
          </a:p>
        </p:txBody>
      </p:sp>
      <p:pic>
        <p:nvPicPr>
          <p:cNvPr id="353" name="Grafik 35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6" y="440149"/>
            <a:ext cx="2683543" cy="2087200"/>
          </a:xfrm>
          <a:prstGeom prst="rect">
            <a:avLst/>
          </a:prstGeom>
        </p:spPr>
      </p:pic>
      <p:pic>
        <p:nvPicPr>
          <p:cNvPr id="354" name="Grafik 353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7D546AF7-3A65-47C4-A57D-52291B48CA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6" y="441418"/>
            <a:ext cx="2704042" cy="20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03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Grafik_1 Text Container_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192863" y="2085399"/>
            <a:ext cx="5667790" cy="432111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0B783528-61DF-474E-A974-AF2FFB357A25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58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9400"/>
            <a:ext cx="12220932" cy="68501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03162" y="1728590"/>
            <a:ext cx="10112964" cy="4324831"/>
            <a:chOff x="819425" y="901874"/>
            <a:chExt cx="11196701" cy="4788294"/>
          </a:xfrm>
          <a:solidFill>
            <a:schemeClr val="tx1">
              <a:lumMod val="10000"/>
              <a:lumOff val="90000"/>
            </a:schemeClr>
          </a:solidFill>
        </p:grpSpPr>
        <p:grpSp>
          <p:nvGrpSpPr>
            <p:cNvPr id="15" name="Gruppieren 14"/>
            <p:cNvGrpSpPr/>
            <p:nvPr userDrawn="1"/>
          </p:nvGrpSpPr>
          <p:grpSpPr>
            <a:xfrm>
              <a:off x="819425" y="901874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156" name="Rechteck 155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" name="Rechteck 156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8" name="Rechteck 157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9" name="Rechteck 158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0" name="Rechteck 159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1" name="Rechteck 160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Rechteck 161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3" name="Rechteck 162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4" name="Rechteck 163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Rechteck 164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6" name="Rechteck 165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7" name="Rechteck 166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8" name="Rechteck 167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9" name="Rechteck 168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0" name="Rechteck 169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1" name="Rechteck 170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2" name="Rechteck 171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Rechteck 172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4" name="Rechteck 173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" name="Gruppieren 15"/>
            <p:cNvGrpSpPr/>
            <p:nvPr userDrawn="1"/>
          </p:nvGrpSpPr>
          <p:grpSpPr>
            <a:xfrm>
              <a:off x="819425" y="1519707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137" name="Rechteck 136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" name="Rechteck 137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Rechteck 138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0" name="Rechteck 139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Rechteck 140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2" name="Rechteck 141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Rechteck 142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4" name="Rechteck 143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Rechteck 144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" name="Rechteck 145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Rechteck 146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8" name="Rechteck 147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Rechteck 148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" name="Rechteck 149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Rechteck 150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" name="Rechteck 151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Rechteck 152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4" name="Rechteck 153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5" name="Rechteck 154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7" name="Gruppieren 16"/>
            <p:cNvGrpSpPr/>
            <p:nvPr userDrawn="1"/>
          </p:nvGrpSpPr>
          <p:grpSpPr>
            <a:xfrm>
              <a:off x="819425" y="2137540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118" name="Rechteck 117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Rechteck 118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Rechteck 119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1" name="Rechteck 120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Rechteck 121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Rechteck 122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Rechteck 123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Rechteck 124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6" name="Rechteck 125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Rechteck 126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Rechteck 127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Rechteck 128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0" name="Rechteck 129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Rechteck 130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2" name="Rechteck 131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Rechteck 132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Rechteck 133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Rechteck 134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Rechteck 135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uppieren 17"/>
            <p:cNvGrpSpPr/>
            <p:nvPr userDrawn="1"/>
          </p:nvGrpSpPr>
          <p:grpSpPr>
            <a:xfrm>
              <a:off x="819425" y="2755373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99" name="Rechteck 98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Rechteck 99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Rechteck 100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Rechteck 101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Rechteck 102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Rechteck 103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Rechteck 104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Rechteck 105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Rechteck 106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8" name="Rechteck 107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" name="Rechteck 108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Rechteck 109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Rechteck 110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Rechteck 111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Rechteck 112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4" name="Rechteck 113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Rechteck 114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Rechteck 115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Rechteck 116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8"/>
            <p:cNvGrpSpPr/>
            <p:nvPr userDrawn="1"/>
          </p:nvGrpSpPr>
          <p:grpSpPr>
            <a:xfrm>
              <a:off x="819425" y="3373206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80" name="Rechteck 79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Rechteck 80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Rechteck 81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hteck 82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Rechteck 83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Rechteck 84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Rechteck 85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Rechteck 86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Rechteck 87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Rechteck 88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Rechteck 89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Rechteck 90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" name="Rechteck 91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hteck 92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Rechteck 93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Rechteck 94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Rechteck 95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Rechteck 96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Rechteck 97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uppieren 19"/>
            <p:cNvGrpSpPr/>
            <p:nvPr userDrawn="1"/>
          </p:nvGrpSpPr>
          <p:grpSpPr>
            <a:xfrm>
              <a:off x="819425" y="3991039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61" name="Rechteck 60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Rechteck 61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Rechteck 62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hteck 64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hteck 65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Rechteck 66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Rechteck 67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hteck 68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Rechteck 69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Rechteck 70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Rechteck 71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Rechteck 72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Rechteck 73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Rechteck 74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hteck 75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Rechteck 76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echteck 77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Rechteck 78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" name="Gruppieren 20"/>
            <p:cNvGrpSpPr/>
            <p:nvPr userDrawn="1"/>
          </p:nvGrpSpPr>
          <p:grpSpPr>
            <a:xfrm>
              <a:off x="819425" y="4608872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42" name="Rechteck 41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Rechteck 42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" name="Rechteck 43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Rechteck 45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Rechteck 46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Rechteck 50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hteck 51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Rechteck 52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hteck 53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hteck 54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Rechteck 56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Rechteck 57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Rechteck 58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Rechteck 59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" name="Gruppieren 21"/>
            <p:cNvGrpSpPr/>
            <p:nvPr userDrawn="1"/>
          </p:nvGrpSpPr>
          <p:grpSpPr>
            <a:xfrm>
              <a:off x="819425" y="5226705"/>
              <a:ext cx="11196701" cy="463463"/>
              <a:chOff x="819425" y="901874"/>
              <a:chExt cx="11196701" cy="463463"/>
            </a:xfrm>
            <a:grpFill/>
          </p:grpSpPr>
          <p:sp>
            <p:nvSpPr>
              <p:cNvPr id="23" name="Rechteck 22"/>
              <p:cNvSpPr/>
              <p:nvPr userDrawn="1"/>
            </p:nvSpPr>
            <p:spPr>
              <a:xfrm>
                <a:off x="819425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Rechteck 23"/>
              <p:cNvSpPr/>
              <p:nvPr userDrawn="1"/>
            </p:nvSpPr>
            <p:spPr>
              <a:xfrm>
                <a:off x="438371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Rechteck 24"/>
              <p:cNvSpPr/>
              <p:nvPr userDrawn="1"/>
            </p:nvSpPr>
            <p:spPr>
              <a:xfrm>
                <a:off x="498112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Rechteck 25"/>
              <p:cNvSpPr/>
              <p:nvPr userDrawn="1"/>
            </p:nvSpPr>
            <p:spPr>
              <a:xfrm>
                <a:off x="557853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/>
              <p:cNvSpPr/>
              <p:nvPr userDrawn="1"/>
            </p:nvSpPr>
            <p:spPr>
              <a:xfrm>
                <a:off x="617594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Rechteck 27"/>
              <p:cNvSpPr/>
              <p:nvPr userDrawn="1"/>
            </p:nvSpPr>
            <p:spPr>
              <a:xfrm>
                <a:off x="677336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Rechteck 28"/>
              <p:cNvSpPr/>
              <p:nvPr userDrawn="1"/>
            </p:nvSpPr>
            <p:spPr>
              <a:xfrm>
                <a:off x="737077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/>
              <p:cNvSpPr/>
              <p:nvPr userDrawn="1"/>
            </p:nvSpPr>
            <p:spPr>
              <a:xfrm>
                <a:off x="796818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/>
              <p:cNvSpPr/>
              <p:nvPr userDrawn="1"/>
            </p:nvSpPr>
            <p:spPr>
              <a:xfrm>
                <a:off x="856559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echteck 31"/>
              <p:cNvSpPr/>
              <p:nvPr userDrawn="1"/>
            </p:nvSpPr>
            <p:spPr>
              <a:xfrm>
                <a:off x="916300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/>
              <p:cNvSpPr/>
              <p:nvPr userDrawn="1"/>
            </p:nvSpPr>
            <p:spPr>
              <a:xfrm>
                <a:off x="976042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/>
              <p:cNvSpPr/>
              <p:nvPr userDrawn="1"/>
            </p:nvSpPr>
            <p:spPr>
              <a:xfrm>
                <a:off x="1035783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Rechteck 34"/>
              <p:cNvSpPr/>
              <p:nvPr userDrawn="1"/>
            </p:nvSpPr>
            <p:spPr>
              <a:xfrm>
                <a:off x="1095524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 userDrawn="1"/>
            </p:nvSpPr>
            <p:spPr>
              <a:xfrm>
                <a:off x="1396652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Rechteck 36"/>
              <p:cNvSpPr/>
              <p:nvPr userDrawn="1"/>
            </p:nvSpPr>
            <p:spPr>
              <a:xfrm>
                <a:off x="1994064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/>
              <p:cNvSpPr/>
              <p:nvPr userDrawn="1"/>
            </p:nvSpPr>
            <p:spPr>
              <a:xfrm>
                <a:off x="2591476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 userDrawn="1"/>
            </p:nvSpPr>
            <p:spPr>
              <a:xfrm>
                <a:off x="3188888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echteck 39"/>
              <p:cNvSpPr/>
              <p:nvPr userDrawn="1"/>
            </p:nvSpPr>
            <p:spPr>
              <a:xfrm>
                <a:off x="3786300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Rechteck 40"/>
              <p:cNvSpPr/>
              <p:nvPr userDrawn="1"/>
            </p:nvSpPr>
            <p:spPr>
              <a:xfrm>
                <a:off x="11552663" y="901874"/>
                <a:ext cx="463463" cy="463463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75" name="Untertitel 2"/>
          <p:cNvSpPr txBox="1">
            <a:spLocks/>
          </p:cNvSpPr>
          <p:nvPr userDrawn="1"/>
        </p:nvSpPr>
        <p:spPr>
          <a:xfrm>
            <a:off x="4018646" y="6241445"/>
            <a:ext cx="5089325" cy="523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9444" rtl="0" eaLnBrk="1" latinLnBrk="0" hangingPunct="1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722" indent="0" algn="ctr" defTabSz="1219444" rtl="0" eaLnBrk="1" latinLnBrk="0" hangingPunct="1">
              <a:spcBef>
                <a:spcPts val="600"/>
              </a:spcBef>
              <a:buFont typeface="+mj-lt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444" indent="0" algn="ctr" defTabSz="1219444" rtl="0" eaLnBrk="1" latinLnBrk="0" hangingPunct="1">
              <a:spcBef>
                <a:spcPts val="48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9166" indent="0" algn="ctr" defTabSz="1219444" rtl="0" eaLnBrk="1" latinLnBrk="0" hangingPunct="1">
              <a:spcBef>
                <a:spcPts val="48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888" indent="0" algn="ctr" defTabSz="1219444" rtl="0" eaLnBrk="1" latinLnBrk="0" hangingPunct="1">
              <a:spcBef>
                <a:spcPts val="48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610" indent="0" algn="ctr" defTabSz="121944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8332" indent="0" algn="ctr" defTabSz="121944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8053" indent="0" algn="ctr" defTabSz="121944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7775" indent="0" algn="ctr" defTabSz="121944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grpSp>
        <p:nvGrpSpPr>
          <p:cNvPr id="176" name="Gruppieren 175"/>
          <p:cNvGrpSpPr/>
          <p:nvPr userDrawn="1"/>
        </p:nvGrpSpPr>
        <p:grpSpPr>
          <a:xfrm>
            <a:off x="0" y="6259132"/>
            <a:ext cx="12220932" cy="438837"/>
            <a:chOff x="0" y="6446509"/>
            <a:chExt cx="7002773" cy="251460"/>
          </a:xfrm>
        </p:grpSpPr>
        <p:pic>
          <p:nvPicPr>
            <p:cNvPr id="177" name="Picture 2"/>
            <p:cNvPicPr/>
            <p:nvPr userDrawn="1"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46509"/>
              <a:ext cx="1259840" cy="2514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78" name="Picture 2"/>
            <p:cNvPicPr/>
            <p:nvPr userDrawn="1"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730" y="6446509"/>
              <a:ext cx="5704043" cy="2514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79" name="Gleichschenkliges Dreieck 178"/>
            <p:cNvSpPr/>
            <p:nvPr userDrawn="1"/>
          </p:nvSpPr>
          <p:spPr>
            <a:xfrm rot="5400000">
              <a:off x="1208878" y="6486196"/>
              <a:ext cx="167640" cy="18351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80" name="Gruppieren 179"/>
          <p:cNvGrpSpPr/>
          <p:nvPr userDrawn="1"/>
        </p:nvGrpSpPr>
        <p:grpSpPr>
          <a:xfrm>
            <a:off x="2276396" y="1828993"/>
            <a:ext cx="9389002" cy="4122227"/>
            <a:chOff x="2627124" y="1240271"/>
            <a:chExt cx="9389002" cy="4122227"/>
          </a:xfrm>
        </p:grpSpPr>
        <p:grpSp>
          <p:nvGrpSpPr>
            <p:cNvPr id="181" name="Gruppieren 180"/>
            <p:cNvGrpSpPr/>
            <p:nvPr userDrawn="1"/>
          </p:nvGrpSpPr>
          <p:grpSpPr>
            <a:xfrm>
              <a:off x="2627124" y="1240271"/>
              <a:ext cx="9389002" cy="216000"/>
              <a:chOff x="2627124" y="1240271"/>
              <a:chExt cx="9389002" cy="216000"/>
            </a:xfrm>
          </p:grpSpPr>
          <p:sp>
            <p:nvSpPr>
              <p:cNvPr id="315" name="Rechteck 351"/>
              <p:cNvSpPr/>
              <p:nvPr userDrawn="1"/>
            </p:nvSpPr>
            <p:spPr>
              <a:xfrm rot="5400000">
                <a:off x="532506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6" name="Rechteck 352"/>
              <p:cNvSpPr/>
              <p:nvPr userDrawn="1"/>
            </p:nvSpPr>
            <p:spPr>
              <a:xfrm rot="5400000">
                <a:off x="586465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Rechteck 353"/>
              <p:cNvSpPr/>
              <p:nvPr userDrawn="1"/>
            </p:nvSpPr>
            <p:spPr>
              <a:xfrm rot="5400000">
                <a:off x="6404240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8" name="Rechteck 354"/>
              <p:cNvSpPr/>
              <p:nvPr userDrawn="1"/>
            </p:nvSpPr>
            <p:spPr>
              <a:xfrm rot="5400000">
                <a:off x="6943828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9" name="Rechteck 355"/>
              <p:cNvSpPr/>
              <p:nvPr userDrawn="1"/>
            </p:nvSpPr>
            <p:spPr>
              <a:xfrm rot="5400000">
                <a:off x="748341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0" name="Rechteck 356"/>
              <p:cNvSpPr/>
              <p:nvPr userDrawn="1"/>
            </p:nvSpPr>
            <p:spPr>
              <a:xfrm rot="5400000">
                <a:off x="802300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1" name="Rechteck 357"/>
              <p:cNvSpPr/>
              <p:nvPr userDrawn="1"/>
            </p:nvSpPr>
            <p:spPr>
              <a:xfrm rot="5400000">
                <a:off x="856259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2" name="Rechteck 358"/>
              <p:cNvSpPr/>
              <p:nvPr userDrawn="1"/>
            </p:nvSpPr>
            <p:spPr>
              <a:xfrm rot="5400000">
                <a:off x="9102180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3" name="Rechteck 359"/>
              <p:cNvSpPr/>
              <p:nvPr userDrawn="1"/>
            </p:nvSpPr>
            <p:spPr>
              <a:xfrm rot="5400000">
                <a:off x="9641768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4" name="Rechteck 360"/>
              <p:cNvSpPr/>
              <p:nvPr userDrawn="1"/>
            </p:nvSpPr>
            <p:spPr>
              <a:xfrm rot="5400000">
                <a:off x="1018135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5" name="Rechteck 361"/>
              <p:cNvSpPr/>
              <p:nvPr userDrawn="1"/>
            </p:nvSpPr>
            <p:spPr>
              <a:xfrm rot="5400000">
                <a:off x="1072094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6" name="Rechteck 362"/>
              <p:cNvSpPr/>
              <p:nvPr userDrawn="1"/>
            </p:nvSpPr>
            <p:spPr>
              <a:xfrm rot="5400000">
                <a:off x="1126053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7" name="Rechteck 363"/>
              <p:cNvSpPr/>
              <p:nvPr userDrawn="1"/>
            </p:nvSpPr>
            <p:spPr>
              <a:xfrm rot="5400000">
                <a:off x="2627124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8" name="Rechteck 364"/>
              <p:cNvSpPr/>
              <p:nvPr userDrawn="1"/>
            </p:nvSpPr>
            <p:spPr>
              <a:xfrm rot="5400000">
                <a:off x="3166712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9" name="Rechteck 365"/>
              <p:cNvSpPr/>
              <p:nvPr userDrawn="1"/>
            </p:nvSpPr>
            <p:spPr>
              <a:xfrm rot="5400000">
                <a:off x="3706300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Rechteck 366"/>
              <p:cNvSpPr/>
              <p:nvPr userDrawn="1"/>
            </p:nvSpPr>
            <p:spPr>
              <a:xfrm rot="5400000">
                <a:off x="4245888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1" name="Rechteck 367"/>
              <p:cNvSpPr/>
              <p:nvPr userDrawn="1"/>
            </p:nvSpPr>
            <p:spPr>
              <a:xfrm rot="5400000">
                <a:off x="478547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Rechteck 368"/>
              <p:cNvSpPr/>
              <p:nvPr userDrawn="1"/>
            </p:nvSpPr>
            <p:spPr>
              <a:xfrm rot="5400000">
                <a:off x="11800126" y="124027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2" name="Gruppieren 181"/>
            <p:cNvGrpSpPr/>
            <p:nvPr userDrawn="1"/>
          </p:nvGrpSpPr>
          <p:grpSpPr>
            <a:xfrm>
              <a:off x="2627124" y="1798303"/>
              <a:ext cx="9389002" cy="216000"/>
              <a:chOff x="2627124" y="1798303"/>
              <a:chExt cx="9389002" cy="216000"/>
            </a:xfrm>
          </p:grpSpPr>
          <p:sp>
            <p:nvSpPr>
              <p:cNvPr id="297" name="Rechteck 333"/>
              <p:cNvSpPr/>
              <p:nvPr userDrawn="1"/>
            </p:nvSpPr>
            <p:spPr>
              <a:xfrm rot="5400000">
                <a:off x="532506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Rechteck 334"/>
              <p:cNvSpPr/>
              <p:nvPr userDrawn="1"/>
            </p:nvSpPr>
            <p:spPr>
              <a:xfrm rot="5400000">
                <a:off x="586465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Rechteck 335"/>
              <p:cNvSpPr/>
              <p:nvPr userDrawn="1"/>
            </p:nvSpPr>
            <p:spPr>
              <a:xfrm rot="5400000">
                <a:off x="6404240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0" name="Rechteck 336"/>
              <p:cNvSpPr/>
              <p:nvPr userDrawn="1"/>
            </p:nvSpPr>
            <p:spPr>
              <a:xfrm rot="5400000">
                <a:off x="6943828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Rechteck 337"/>
              <p:cNvSpPr/>
              <p:nvPr userDrawn="1"/>
            </p:nvSpPr>
            <p:spPr>
              <a:xfrm rot="5400000">
                <a:off x="748341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2" name="Rechteck 338"/>
              <p:cNvSpPr/>
              <p:nvPr userDrawn="1"/>
            </p:nvSpPr>
            <p:spPr>
              <a:xfrm rot="5400000">
                <a:off x="802300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Rechteck 339"/>
              <p:cNvSpPr/>
              <p:nvPr userDrawn="1"/>
            </p:nvSpPr>
            <p:spPr>
              <a:xfrm rot="5400000">
                <a:off x="856259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4" name="Rechteck 340"/>
              <p:cNvSpPr/>
              <p:nvPr userDrawn="1"/>
            </p:nvSpPr>
            <p:spPr>
              <a:xfrm rot="5400000">
                <a:off x="9102180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Rechteck 341"/>
              <p:cNvSpPr/>
              <p:nvPr userDrawn="1"/>
            </p:nvSpPr>
            <p:spPr>
              <a:xfrm rot="5400000">
                <a:off x="9641768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6" name="Rechteck 342"/>
              <p:cNvSpPr/>
              <p:nvPr userDrawn="1"/>
            </p:nvSpPr>
            <p:spPr>
              <a:xfrm rot="5400000">
                <a:off x="1018135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Rechteck 343"/>
              <p:cNvSpPr/>
              <p:nvPr userDrawn="1"/>
            </p:nvSpPr>
            <p:spPr>
              <a:xfrm rot="5400000">
                <a:off x="1072094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8" name="Rechteck 344"/>
              <p:cNvSpPr/>
              <p:nvPr userDrawn="1"/>
            </p:nvSpPr>
            <p:spPr>
              <a:xfrm rot="5400000">
                <a:off x="1126053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Rechteck 345"/>
              <p:cNvSpPr/>
              <p:nvPr userDrawn="1"/>
            </p:nvSpPr>
            <p:spPr>
              <a:xfrm rot="5400000">
                <a:off x="2627124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0" name="Rechteck 346"/>
              <p:cNvSpPr/>
              <p:nvPr userDrawn="1"/>
            </p:nvSpPr>
            <p:spPr>
              <a:xfrm rot="5400000">
                <a:off x="3166712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Rechteck 347"/>
              <p:cNvSpPr/>
              <p:nvPr userDrawn="1"/>
            </p:nvSpPr>
            <p:spPr>
              <a:xfrm rot="5400000">
                <a:off x="3706300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2" name="Rechteck 348"/>
              <p:cNvSpPr/>
              <p:nvPr userDrawn="1"/>
            </p:nvSpPr>
            <p:spPr>
              <a:xfrm rot="5400000">
                <a:off x="4245888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Rechteck 349"/>
              <p:cNvSpPr/>
              <p:nvPr userDrawn="1"/>
            </p:nvSpPr>
            <p:spPr>
              <a:xfrm rot="5400000">
                <a:off x="478547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4" name="Rechteck 350"/>
              <p:cNvSpPr/>
              <p:nvPr userDrawn="1"/>
            </p:nvSpPr>
            <p:spPr>
              <a:xfrm rot="5400000">
                <a:off x="11800126" y="179830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3" name="Gruppieren 182"/>
            <p:cNvGrpSpPr/>
            <p:nvPr userDrawn="1"/>
          </p:nvGrpSpPr>
          <p:grpSpPr>
            <a:xfrm>
              <a:off x="2627124" y="2356336"/>
              <a:ext cx="9389002" cy="216000"/>
              <a:chOff x="2627124" y="2356336"/>
              <a:chExt cx="9389002" cy="216000"/>
            </a:xfrm>
          </p:grpSpPr>
          <p:sp>
            <p:nvSpPr>
              <p:cNvPr id="279" name="Rechteck 315"/>
              <p:cNvSpPr/>
              <p:nvPr userDrawn="1"/>
            </p:nvSpPr>
            <p:spPr>
              <a:xfrm rot="5400000">
                <a:off x="532506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Rechteck 316"/>
              <p:cNvSpPr/>
              <p:nvPr userDrawn="1"/>
            </p:nvSpPr>
            <p:spPr>
              <a:xfrm rot="5400000">
                <a:off x="586465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1" name="Rechteck 317"/>
              <p:cNvSpPr/>
              <p:nvPr userDrawn="1"/>
            </p:nvSpPr>
            <p:spPr>
              <a:xfrm rot="5400000">
                <a:off x="6404240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Rechteck 318"/>
              <p:cNvSpPr/>
              <p:nvPr userDrawn="1"/>
            </p:nvSpPr>
            <p:spPr>
              <a:xfrm rot="5400000">
                <a:off x="6943828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3" name="Rechteck 319"/>
              <p:cNvSpPr/>
              <p:nvPr userDrawn="1"/>
            </p:nvSpPr>
            <p:spPr>
              <a:xfrm rot="5400000">
                <a:off x="748341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Rechteck 320"/>
              <p:cNvSpPr/>
              <p:nvPr userDrawn="1"/>
            </p:nvSpPr>
            <p:spPr>
              <a:xfrm rot="5400000">
                <a:off x="802300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5" name="Rechteck 321"/>
              <p:cNvSpPr/>
              <p:nvPr userDrawn="1"/>
            </p:nvSpPr>
            <p:spPr>
              <a:xfrm rot="5400000">
                <a:off x="856259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Rechteck 322"/>
              <p:cNvSpPr/>
              <p:nvPr userDrawn="1"/>
            </p:nvSpPr>
            <p:spPr>
              <a:xfrm rot="5400000">
                <a:off x="9102180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7" name="Rechteck 323"/>
              <p:cNvSpPr/>
              <p:nvPr userDrawn="1"/>
            </p:nvSpPr>
            <p:spPr>
              <a:xfrm rot="5400000">
                <a:off x="9641768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Rechteck 324"/>
              <p:cNvSpPr/>
              <p:nvPr userDrawn="1"/>
            </p:nvSpPr>
            <p:spPr>
              <a:xfrm rot="5400000">
                <a:off x="1018135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9" name="Rechteck 325"/>
              <p:cNvSpPr/>
              <p:nvPr userDrawn="1"/>
            </p:nvSpPr>
            <p:spPr>
              <a:xfrm rot="5400000">
                <a:off x="1072094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Rechteck 326"/>
              <p:cNvSpPr/>
              <p:nvPr userDrawn="1"/>
            </p:nvSpPr>
            <p:spPr>
              <a:xfrm rot="5400000">
                <a:off x="1126053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1" name="Rechteck 327"/>
              <p:cNvSpPr/>
              <p:nvPr userDrawn="1"/>
            </p:nvSpPr>
            <p:spPr>
              <a:xfrm rot="5400000">
                <a:off x="2627124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Rechteck 328"/>
              <p:cNvSpPr/>
              <p:nvPr userDrawn="1"/>
            </p:nvSpPr>
            <p:spPr>
              <a:xfrm rot="5400000">
                <a:off x="3166712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3" name="Rechteck 329"/>
              <p:cNvSpPr/>
              <p:nvPr userDrawn="1"/>
            </p:nvSpPr>
            <p:spPr>
              <a:xfrm rot="5400000">
                <a:off x="3706300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Rechteck 330"/>
              <p:cNvSpPr/>
              <p:nvPr userDrawn="1"/>
            </p:nvSpPr>
            <p:spPr>
              <a:xfrm rot="5400000">
                <a:off x="4245888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5" name="Rechteck 331"/>
              <p:cNvSpPr/>
              <p:nvPr userDrawn="1"/>
            </p:nvSpPr>
            <p:spPr>
              <a:xfrm rot="5400000">
                <a:off x="478547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Rechteck 332"/>
              <p:cNvSpPr/>
              <p:nvPr userDrawn="1"/>
            </p:nvSpPr>
            <p:spPr>
              <a:xfrm rot="5400000">
                <a:off x="11800126" y="235633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4" name="Gruppieren 183"/>
            <p:cNvGrpSpPr/>
            <p:nvPr userDrawn="1"/>
          </p:nvGrpSpPr>
          <p:grpSpPr>
            <a:xfrm>
              <a:off x="2627124" y="2914368"/>
              <a:ext cx="9389002" cy="216000"/>
              <a:chOff x="2627124" y="2914368"/>
              <a:chExt cx="9389002" cy="216000"/>
            </a:xfrm>
          </p:grpSpPr>
          <p:sp>
            <p:nvSpPr>
              <p:cNvPr id="261" name="Rechteck 297"/>
              <p:cNvSpPr/>
              <p:nvPr userDrawn="1"/>
            </p:nvSpPr>
            <p:spPr>
              <a:xfrm rot="5400000">
                <a:off x="532506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2" name="Rechteck 298"/>
              <p:cNvSpPr/>
              <p:nvPr userDrawn="1"/>
            </p:nvSpPr>
            <p:spPr>
              <a:xfrm rot="5400000">
                <a:off x="586465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Rechteck 299"/>
              <p:cNvSpPr/>
              <p:nvPr userDrawn="1"/>
            </p:nvSpPr>
            <p:spPr>
              <a:xfrm rot="5400000">
                <a:off x="6404240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4" name="Rechteck 300"/>
              <p:cNvSpPr/>
              <p:nvPr userDrawn="1"/>
            </p:nvSpPr>
            <p:spPr>
              <a:xfrm rot="5400000">
                <a:off x="6943828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5" name="Rechteck 301"/>
              <p:cNvSpPr/>
              <p:nvPr userDrawn="1"/>
            </p:nvSpPr>
            <p:spPr>
              <a:xfrm rot="5400000">
                <a:off x="748341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Rechteck 302"/>
              <p:cNvSpPr/>
              <p:nvPr userDrawn="1"/>
            </p:nvSpPr>
            <p:spPr>
              <a:xfrm rot="5400000">
                <a:off x="802300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Rechteck 303"/>
              <p:cNvSpPr/>
              <p:nvPr userDrawn="1"/>
            </p:nvSpPr>
            <p:spPr>
              <a:xfrm rot="5400000">
                <a:off x="856259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Rechteck 304"/>
              <p:cNvSpPr/>
              <p:nvPr userDrawn="1"/>
            </p:nvSpPr>
            <p:spPr>
              <a:xfrm rot="5400000">
                <a:off x="9102180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Rechteck 305"/>
              <p:cNvSpPr/>
              <p:nvPr userDrawn="1"/>
            </p:nvSpPr>
            <p:spPr>
              <a:xfrm rot="5400000">
                <a:off x="9641768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0" name="Rechteck 306"/>
              <p:cNvSpPr/>
              <p:nvPr userDrawn="1"/>
            </p:nvSpPr>
            <p:spPr>
              <a:xfrm rot="5400000">
                <a:off x="1018135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1" name="Rechteck 307"/>
              <p:cNvSpPr/>
              <p:nvPr userDrawn="1"/>
            </p:nvSpPr>
            <p:spPr>
              <a:xfrm rot="5400000">
                <a:off x="1072094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2" name="Rechteck 308"/>
              <p:cNvSpPr/>
              <p:nvPr userDrawn="1"/>
            </p:nvSpPr>
            <p:spPr>
              <a:xfrm rot="5400000">
                <a:off x="1126053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Rechteck 309"/>
              <p:cNvSpPr/>
              <p:nvPr userDrawn="1"/>
            </p:nvSpPr>
            <p:spPr>
              <a:xfrm rot="5400000">
                <a:off x="2627124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4" name="Rechteck 310"/>
              <p:cNvSpPr/>
              <p:nvPr userDrawn="1"/>
            </p:nvSpPr>
            <p:spPr>
              <a:xfrm rot="5400000">
                <a:off x="3166712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5" name="Rechteck 311"/>
              <p:cNvSpPr/>
              <p:nvPr userDrawn="1"/>
            </p:nvSpPr>
            <p:spPr>
              <a:xfrm rot="5400000">
                <a:off x="3706300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6" name="Rechteck 312"/>
              <p:cNvSpPr/>
              <p:nvPr userDrawn="1"/>
            </p:nvSpPr>
            <p:spPr>
              <a:xfrm rot="5400000">
                <a:off x="4245888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7" name="Rechteck 313"/>
              <p:cNvSpPr/>
              <p:nvPr userDrawn="1"/>
            </p:nvSpPr>
            <p:spPr>
              <a:xfrm rot="5400000">
                <a:off x="478547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Rechteck 314"/>
              <p:cNvSpPr/>
              <p:nvPr userDrawn="1"/>
            </p:nvSpPr>
            <p:spPr>
              <a:xfrm rot="5400000">
                <a:off x="11800126" y="291436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5" name="Gruppieren 184"/>
            <p:cNvGrpSpPr/>
            <p:nvPr userDrawn="1"/>
          </p:nvGrpSpPr>
          <p:grpSpPr>
            <a:xfrm>
              <a:off x="2627124" y="3472401"/>
              <a:ext cx="9389002" cy="216000"/>
              <a:chOff x="2627124" y="3472401"/>
              <a:chExt cx="9389002" cy="216000"/>
            </a:xfrm>
          </p:grpSpPr>
          <p:sp>
            <p:nvSpPr>
              <p:cNvPr id="243" name="Rechteck 279"/>
              <p:cNvSpPr/>
              <p:nvPr userDrawn="1"/>
            </p:nvSpPr>
            <p:spPr>
              <a:xfrm rot="5400000">
                <a:off x="532506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4" name="Rechteck 280"/>
              <p:cNvSpPr/>
              <p:nvPr userDrawn="1"/>
            </p:nvSpPr>
            <p:spPr>
              <a:xfrm rot="5400000">
                <a:off x="586465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Rechteck 281"/>
              <p:cNvSpPr/>
              <p:nvPr userDrawn="1"/>
            </p:nvSpPr>
            <p:spPr>
              <a:xfrm rot="5400000">
                <a:off x="6404240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6" name="Rechteck 282"/>
              <p:cNvSpPr/>
              <p:nvPr userDrawn="1"/>
            </p:nvSpPr>
            <p:spPr>
              <a:xfrm rot="5400000">
                <a:off x="6943828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7" name="Rechteck 283"/>
              <p:cNvSpPr/>
              <p:nvPr userDrawn="1"/>
            </p:nvSpPr>
            <p:spPr>
              <a:xfrm rot="5400000">
                <a:off x="748341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8" name="Rechteck 284"/>
              <p:cNvSpPr/>
              <p:nvPr userDrawn="1"/>
            </p:nvSpPr>
            <p:spPr>
              <a:xfrm rot="5400000">
                <a:off x="802300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9" name="Rechteck 285"/>
              <p:cNvSpPr/>
              <p:nvPr userDrawn="1"/>
            </p:nvSpPr>
            <p:spPr>
              <a:xfrm rot="5400000">
                <a:off x="856259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Rechteck 286"/>
              <p:cNvSpPr/>
              <p:nvPr userDrawn="1"/>
            </p:nvSpPr>
            <p:spPr>
              <a:xfrm rot="5400000">
                <a:off x="9102180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Rechteck 287"/>
              <p:cNvSpPr/>
              <p:nvPr userDrawn="1"/>
            </p:nvSpPr>
            <p:spPr>
              <a:xfrm rot="5400000">
                <a:off x="9641768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Rechteck 288"/>
              <p:cNvSpPr/>
              <p:nvPr userDrawn="1"/>
            </p:nvSpPr>
            <p:spPr>
              <a:xfrm rot="5400000">
                <a:off x="1018135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3" name="Rechteck 289"/>
              <p:cNvSpPr/>
              <p:nvPr userDrawn="1"/>
            </p:nvSpPr>
            <p:spPr>
              <a:xfrm rot="5400000">
                <a:off x="1072094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Rechteck 290"/>
              <p:cNvSpPr/>
              <p:nvPr userDrawn="1"/>
            </p:nvSpPr>
            <p:spPr>
              <a:xfrm rot="5400000">
                <a:off x="1126053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5" name="Rechteck 291"/>
              <p:cNvSpPr/>
              <p:nvPr userDrawn="1"/>
            </p:nvSpPr>
            <p:spPr>
              <a:xfrm rot="5400000">
                <a:off x="2627124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6" name="Rechteck 292"/>
              <p:cNvSpPr/>
              <p:nvPr userDrawn="1"/>
            </p:nvSpPr>
            <p:spPr>
              <a:xfrm rot="5400000">
                <a:off x="3166712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Rechteck 293"/>
              <p:cNvSpPr/>
              <p:nvPr userDrawn="1"/>
            </p:nvSpPr>
            <p:spPr>
              <a:xfrm rot="5400000">
                <a:off x="3706300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Rechteck 294"/>
              <p:cNvSpPr/>
              <p:nvPr userDrawn="1"/>
            </p:nvSpPr>
            <p:spPr>
              <a:xfrm rot="5400000">
                <a:off x="4245888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9" name="Rechteck 295"/>
              <p:cNvSpPr/>
              <p:nvPr userDrawn="1"/>
            </p:nvSpPr>
            <p:spPr>
              <a:xfrm rot="5400000">
                <a:off x="478547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Rechteck 296"/>
              <p:cNvSpPr/>
              <p:nvPr userDrawn="1"/>
            </p:nvSpPr>
            <p:spPr>
              <a:xfrm rot="5400000">
                <a:off x="11800126" y="3472401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6" name="Gruppieren 185"/>
            <p:cNvGrpSpPr/>
            <p:nvPr userDrawn="1"/>
          </p:nvGrpSpPr>
          <p:grpSpPr>
            <a:xfrm>
              <a:off x="2627124" y="4030433"/>
              <a:ext cx="9389002" cy="216000"/>
              <a:chOff x="2627124" y="4030433"/>
              <a:chExt cx="9389002" cy="216000"/>
            </a:xfrm>
          </p:grpSpPr>
          <p:sp>
            <p:nvSpPr>
              <p:cNvPr id="225" name="Rechteck 261"/>
              <p:cNvSpPr/>
              <p:nvPr userDrawn="1"/>
            </p:nvSpPr>
            <p:spPr>
              <a:xfrm rot="5400000">
                <a:off x="532506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6" name="Rechteck 262"/>
              <p:cNvSpPr/>
              <p:nvPr userDrawn="1"/>
            </p:nvSpPr>
            <p:spPr>
              <a:xfrm rot="5400000">
                <a:off x="586465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7" name="Rechteck 263"/>
              <p:cNvSpPr/>
              <p:nvPr userDrawn="1"/>
            </p:nvSpPr>
            <p:spPr>
              <a:xfrm rot="5400000">
                <a:off x="6404240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8" name="Rechteck 264"/>
              <p:cNvSpPr/>
              <p:nvPr userDrawn="1"/>
            </p:nvSpPr>
            <p:spPr>
              <a:xfrm rot="5400000">
                <a:off x="6943828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9" name="Rechteck 265"/>
              <p:cNvSpPr/>
              <p:nvPr userDrawn="1"/>
            </p:nvSpPr>
            <p:spPr>
              <a:xfrm rot="5400000">
                <a:off x="748341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0" name="Rechteck 266"/>
              <p:cNvSpPr/>
              <p:nvPr userDrawn="1"/>
            </p:nvSpPr>
            <p:spPr>
              <a:xfrm rot="5400000">
                <a:off x="802300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1" name="Rechteck 267"/>
              <p:cNvSpPr/>
              <p:nvPr userDrawn="1"/>
            </p:nvSpPr>
            <p:spPr>
              <a:xfrm rot="5400000">
                <a:off x="856259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2" name="Rechteck 268"/>
              <p:cNvSpPr/>
              <p:nvPr userDrawn="1"/>
            </p:nvSpPr>
            <p:spPr>
              <a:xfrm rot="5400000">
                <a:off x="9102180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Rechteck 269"/>
              <p:cNvSpPr/>
              <p:nvPr userDrawn="1"/>
            </p:nvSpPr>
            <p:spPr>
              <a:xfrm rot="5400000">
                <a:off x="9641768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4" name="Rechteck 270"/>
              <p:cNvSpPr/>
              <p:nvPr userDrawn="1"/>
            </p:nvSpPr>
            <p:spPr>
              <a:xfrm rot="5400000">
                <a:off x="1018135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5" name="Rechteck 271"/>
              <p:cNvSpPr/>
              <p:nvPr userDrawn="1"/>
            </p:nvSpPr>
            <p:spPr>
              <a:xfrm rot="5400000">
                <a:off x="1072094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6" name="Rechteck 272"/>
              <p:cNvSpPr/>
              <p:nvPr userDrawn="1"/>
            </p:nvSpPr>
            <p:spPr>
              <a:xfrm rot="5400000">
                <a:off x="1126053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7" name="Rechteck 273"/>
              <p:cNvSpPr/>
              <p:nvPr userDrawn="1"/>
            </p:nvSpPr>
            <p:spPr>
              <a:xfrm rot="5400000">
                <a:off x="2627124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Rechteck 274"/>
              <p:cNvSpPr/>
              <p:nvPr userDrawn="1"/>
            </p:nvSpPr>
            <p:spPr>
              <a:xfrm rot="5400000">
                <a:off x="3166712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Rechteck 275"/>
              <p:cNvSpPr/>
              <p:nvPr userDrawn="1"/>
            </p:nvSpPr>
            <p:spPr>
              <a:xfrm rot="5400000">
                <a:off x="3706300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0" name="Rechteck 276"/>
              <p:cNvSpPr/>
              <p:nvPr userDrawn="1"/>
            </p:nvSpPr>
            <p:spPr>
              <a:xfrm rot="5400000">
                <a:off x="4245888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Rechteck 277"/>
              <p:cNvSpPr/>
              <p:nvPr userDrawn="1"/>
            </p:nvSpPr>
            <p:spPr>
              <a:xfrm rot="5400000">
                <a:off x="478547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2" name="Rechteck 278"/>
              <p:cNvSpPr/>
              <p:nvPr userDrawn="1"/>
            </p:nvSpPr>
            <p:spPr>
              <a:xfrm rot="5400000">
                <a:off x="11800126" y="4030433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7" name="Gruppieren 186"/>
            <p:cNvGrpSpPr/>
            <p:nvPr userDrawn="1"/>
          </p:nvGrpSpPr>
          <p:grpSpPr>
            <a:xfrm>
              <a:off x="2627124" y="4588466"/>
              <a:ext cx="9389002" cy="216000"/>
              <a:chOff x="2627124" y="4588466"/>
              <a:chExt cx="9389002" cy="216000"/>
            </a:xfrm>
          </p:grpSpPr>
          <p:sp>
            <p:nvSpPr>
              <p:cNvPr id="207" name="Rechteck 243"/>
              <p:cNvSpPr/>
              <p:nvPr userDrawn="1"/>
            </p:nvSpPr>
            <p:spPr>
              <a:xfrm rot="5400000">
                <a:off x="532506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8" name="Rechteck 244"/>
              <p:cNvSpPr/>
              <p:nvPr userDrawn="1"/>
            </p:nvSpPr>
            <p:spPr>
              <a:xfrm rot="5400000">
                <a:off x="586465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9" name="Rechteck 245"/>
              <p:cNvSpPr/>
              <p:nvPr userDrawn="1"/>
            </p:nvSpPr>
            <p:spPr>
              <a:xfrm rot="5400000">
                <a:off x="6404240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0" name="Rechteck 246"/>
              <p:cNvSpPr/>
              <p:nvPr userDrawn="1"/>
            </p:nvSpPr>
            <p:spPr>
              <a:xfrm rot="5400000">
                <a:off x="6943828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1" name="Rechteck 247"/>
              <p:cNvSpPr/>
              <p:nvPr userDrawn="1"/>
            </p:nvSpPr>
            <p:spPr>
              <a:xfrm rot="5400000">
                <a:off x="748341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2" name="Rechteck 248"/>
              <p:cNvSpPr/>
              <p:nvPr userDrawn="1"/>
            </p:nvSpPr>
            <p:spPr>
              <a:xfrm rot="5400000">
                <a:off x="802300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3" name="Rechteck 249"/>
              <p:cNvSpPr/>
              <p:nvPr userDrawn="1"/>
            </p:nvSpPr>
            <p:spPr>
              <a:xfrm rot="5400000">
                <a:off x="856259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4" name="Rechteck 250"/>
              <p:cNvSpPr/>
              <p:nvPr userDrawn="1"/>
            </p:nvSpPr>
            <p:spPr>
              <a:xfrm rot="5400000">
                <a:off x="9102180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5" name="Rechteck 251"/>
              <p:cNvSpPr/>
              <p:nvPr userDrawn="1"/>
            </p:nvSpPr>
            <p:spPr>
              <a:xfrm rot="5400000">
                <a:off x="9641768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6" name="Rechteck 252"/>
              <p:cNvSpPr/>
              <p:nvPr userDrawn="1"/>
            </p:nvSpPr>
            <p:spPr>
              <a:xfrm rot="5400000">
                <a:off x="1018135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7" name="Rechteck 253"/>
              <p:cNvSpPr/>
              <p:nvPr userDrawn="1"/>
            </p:nvSpPr>
            <p:spPr>
              <a:xfrm rot="5400000">
                <a:off x="1072094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8" name="Rechteck 254"/>
              <p:cNvSpPr/>
              <p:nvPr userDrawn="1"/>
            </p:nvSpPr>
            <p:spPr>
              <a:xfrm rot="5400000">
                <a:off x="1126053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9" name="Rechteck 255"/>
              <p:cNvSpPr/>
              <p:nvPr userDrawn="1"/>
            </p:nvSpPr>
            <p:spPr>
              <a:xfrm rot="5400000">
                <a:off x="2627124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0" name="Rechteck 256"/>
              <p:cNvSpPr/>
              <p:nvPr userDrawn="1"/>
            </p:nvSpPr>
            <p:spPr>
              <a:xfrm rot="5400000">
                <a:off x="3166712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1" name="Rechteck 257"/>
              <p:cNvSpPr/>
              <p:nvPr userDrawn="1"/>
            </p:nvSpPr>
            <p:spPr>
              <a:xfrm rot="5400000">
                <a:off x="3706300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2" name="Rechteck 258"/>
              <p:cNvSpPr/>
              <p:nvPr userDrawn="1"/>
            </p:nvSpPr>
            <p:spPr>
              <a:xfrm rot="5400000">
                <a:off x="4245888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3" name="Rechteck 259"/>
              <p:cNvSpPr/>
              <p:nvPr userDrawn="1"/>
            </p:nvSpPr>
            <p:spPr>
              <a:xfrm rot="5400000">
                <a:off x="478547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4" name="Rechteck 260"/>
              <p:cNvSpPr/>
              <p:nvPr userDrawn="1"/>
            </p:nvSpPr>
            <p:spPr>
              <a:xfrm rot="5400000">
                <a:off x="11800126" y="4588466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8" name="Gruppieren 187"/>
            <p:cNvGrpSpPr/>
            <p:nvPr userDrawn="1"/>
          </p:nvGrpSpPr>
          <p:grpSpPr>
            <a:xfrm>
              <a:off x="2627124" y="5146498"/>
              <a:ext cx="9389002" cy="216000"/>
              <a:chOff x="2627124" y="5146498"/>
              <a:chExt cx="9389002" cy="216000"/>
            </a:xfrm>
          </p:grpSpPr>
          <p:sp>
            <p:nvSpPr>
              <p:cNvPr id="189" name="Rechteck 225"/>
              <p:cNvSpPr/>
              <p:nvPr userDrawn="1"/>
            </p:nvSpPr>
            <p:spPr>
              <a:xfrm rot="5400000">
                <a:off x="532506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Rechteck 226"/>
              <p:cNvSpPr/>
              <p:nvPr userDrawn="1"/>
            </p:nvSpPr>
            <p:spPr>
              <a:xfrm rot="5400000">
                <a:off x="586465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Rechteck 227"/>
              <p:cNvSpPr/>
              <p:nvPr userDrawn="1"/>
            </p:nvSpPr>
            <p:spPr>
              <a:xfrm rot="5400000">
                <a:off x="6404240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Rechteck 228"/>
              <p:cNvSpPr/>
              <p:nvPr userDrawn="1"/>
            </p:nvSpPr>
            <p:spPr>
              <a:xfrm rot="5400000">
                <a:off x="6943828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Rechteck 229"/>
              <p:cNvSpPr/>
              <p:nvPr userDrawn="1"/>
            </p:nvSpPr>
            <p:spPr>
              <a:xfrm rot="5400000">
                <a:off x="748341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Rechteck 230"/>
              <p:cNvSpPr/>
              <p:nvPr userDrawn="1"/>
            </p:nvSpPr>
            <p:spPr>
              <a:xfrm rot="5400000">
                <a:off x="802300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Rechteck 231"/>
              <p:cNvSpPr/>
              <p:nvPr userDrawn="1"/>
            </p:nvSpPr>
            <p:spPr>
              <a:xfrm rot="5400000">
                <a:off x="856259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Rechteck 232"/>
              <p:cNvSpPr/>
              <p:nvPr userDrawn="1"/>
            </p:nvSpPr>
            <p:spPr>
              <a:xfrm rot="5400000">
                <a:off x="9102180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Rechteck 233"/>
              <p:cNvSpPr/>
              <p:nvPr userDrawn="1"/>
            </p:nvSpPr>
            <p:spPr>
              <a:xfrm rot="5400000">
                <a:off x="9641768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Rechteck 234"/>
              <p:cNvSpPr/>
              <p:nvPr userDrawn="1"/>
            </p:nvSpPr>
            <p:spPr>
              <a:xfrm rot="5400000">
                <a:off x="1018135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9" name="Rechteck 235"/>
              <p:cNvSpPr/>
              <p:nvPr userDrawn="1"/>
            </p:nvSpPr>
            <p:spPr>
              <a:xfrm rot="5400000">
                <a:off x="1072094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Rechteck 236"/>
              <p:cNvSpPr/>
              <p:nvPr userDrawn="1"/>
            </p:nvSpPr>
            <p:spPr>
              <a:xfrm rot="5400000">
                <a:off x="1126053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1" name="Rechteck 237"/>
              <p:cNvSpPr/>
              <p:nvPr userDrawn="1"/>
            </p:nvSpPr>
            <p:spPr>
              <a:xfrm rot="5400000">
                <a:off x="2627124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2" name="Rechteck 238"/>
              <p:cNvSpPr/>
              <p:nvPr userDrawn="1"/>
            </p:nvSpPr>
            <p:spPr>
              <a:xfrm rot="5400000">
                <a:off x="3166712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3" name="Rechteck 239"/>
              <p:cNvSpPr/>
              <p:nvPr userDrawn="1"/>
            </p:nvSpPr>
            <p:spPr>
              <a:xfrm rot="5400000">
                <a:off x="3706300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4" name="Rechteck 240"/>
              <p:cNvSpPr/>
              <p:nvPr userDrawn="1"/>
            </p:nvSpPr>
            <p:spPr>
              <a:xfrm rot="5400000">
                <a:off x="4245888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5" name="Rechteck 241"/>
              <p:cNvSpPr/>
              <p:nvPr userDrawn="1"/>
            </p:nvSpPr>
            <p:spPr>
              <a:xfrm rot="5400000">
                <a:off x="478547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6" name="Rechteck 242"/>
              <p:cNvSpPr/>
              <p:nvPr userDrawn="1"/>
            </p:nvSpPr>
            <p:spPr>
              <a:xfrm rot="5400000">
                <a:off x="11800126" y="5146498"/>
                <a:ext cx="216000" cy="216000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16849" y="3761507"/>
            <a:ext cx="5089325" cy="1022637"/>
          </a:xfrm>
        </p:spPr>
        <p:txBody>
          <a:bodyPr lIns="0" tIns="0" rIns="0" bIns="62412">
            <a:noAutofit/>
          </a:bodyPr>
          <a:lstStyle>
            <a:lvl1pPr algn="ctr">
              <a:defRPr sz="4000" b="1">
                <a:solidFill>
                  <a:schemeClr val="accent2"/>
                </a:solidFill>
              </a:defRPr>
            </a:lvl1pPr>
          </a:lstStyle>
          <a:p>
            <a:endParaRPr lang="en-GB" sz="4800" noProof="0" dirty="0">
              <a:solidFill>
                <a:schemeClr val="bg1">
                  <a:lumMod val="65000"/>
                </a:schemeClr>
              </a:solidFill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50194" y="4835155"/>
            <a:ext cx="5089325" cy="523321"/>
          </a:xfrm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337" name="Titel 1"/>
          <p:cNvSpPr txBox="1">
            <a:spLocks/>
          </p:cNvSpPr>
          <p:nvPr userDrawn="1"/>
        </p:nvSpPr>
        <p:spPr>
          <a:xfrm>
            <a:off x="2265026" y="5930902"/>
            <a:ext cx="9634700" cy="3566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944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</a:rPr>
              <a:t>The Hermes Standard for vendor independent machine-to-machine communication in SMT Assembly. </a:t>
            </a:r>
            <a:endParaRPr lang="de-DE" sz="1400" dirty="0">
              <a:solidFill>
                <a:schemeClr val="bg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36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8325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3B84E226-2E49-47AE-8C3C-1265AF47606F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33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8325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39" name="Grafik 33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6" y="440149"/>
            <a:ext cx="2683543" cy="2087200"/>
          </a:xfrm>
          <a:prstGeom prst="rect">
            <a:avLst/>
          </a:prstGeom>
        </p:spPr>
      </p:pic>
      <p:pic>
        <p:nvPicPr>
          <p:cNvPr id="333" name="Grafik 332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250420EB-53B0-47B7-BE96-463E36DBE5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6" y="441418"/>
            <a:ext cx="2704042" cy="20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13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4FD02C3-0B14-4600-88F7-819CB51A205B}"/>
              </a:ext>
            </a:extLst>
          </p:cNvPr>
          <p:cNvSpPr/>
          <p:nvPr userDrawn="1"/>
        </p:nvSpPr>
        <p:spPr>
          <a:xfrm>
            <a:off x="432425" y="1701202"/>
            <a:ext cx="1151253" cy="60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421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_Text_1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F07B-EBE1-413C-B1E4-BAA37A40F501}" type="datetime1">
              <a:rPr lang="en-US" noProof="0" smtClean="0"/>
              <a:t>11/20/2020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9204330F-C5AD-4AC0-88A8-9CB1F8F7EBD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28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5B55D-11C0-41AB-B7D8-0DA3E71B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9D0647-103D-4F49-BFAA-EB81B124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705F-8324-4A47-A5E8-F0F46E338A1A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D6E26F-EB24-478C-8DD8-252A8D613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04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_Text_1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F07B-EBE1-413C-B1E4-BAA37A40F501}" type="datetime1">
              <a:rPr lang="en-US" noProof="0" smtClean="0"/>
              <a:t>11/20/2020</a:t>
            </a:fld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9204330F-C5AD-4AC0-88A8-9CB1F8F7EBD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62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Text_1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52362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3200" y="424543"/>
            <a:ext cx="10416479" cy="1141211"/>
          </a:xfrm>
        </p:spPr>
        <p:txBody>
          <a:bodyPr/>
          <a:lstStyle/>
          <a:p>
            <a:r>
              <a:rPr lang="de-DE" noProof="0" dirty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872017" y="2085401"/>
            <a:ext cx="9988637" cy="4321116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97C4600F-AE04-42E4-86BF-83628F3CE8D2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2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Text_1 Container _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299DF86B-A955-408C-9081-C76195E89C30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872017" y="2085402"/>
            <a:ext cx="9988637" cy="393791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293658" y="5923104"/>
            <a:ext cx="8565430" cy="467791"/>
          </a:xfrm>
        </p:spPr>
        <p:txBody>
          <a:bodyPr anchor="b" anchorCtr="0"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969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Text_2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31911" y="2085401"/>
            <a:ext cx="5617463" cy="4321116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243192" y="2083683"/>
            <a:ext cx="5617463" cy="4321116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16ED5AB7-EF85-4A0D-87C4-8A05D45BF851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8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Text_2 Container_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4768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31911" y="2085402"/>
            <a:ext cx="5617463" cy="393962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243192" y="2083684"/>
            <a:ext cx="5617463" cy="393962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293658" y="5960682"/>
            <a:ext cx="8565430" cy="467791"/>
          </a:xfrm>
        </p:spPr>
        <p:txBody>
          <a:bodyPr anchor="b" anchorCtr="0"/>
          <a:lstStyle/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F10BDB82-D534-4546-B16C-FC92A6FD6992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7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Text_3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90676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31911" y="2080056"/>
            <a:ext cx="3677758" cy="432646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182897" y="2080056"/>
            <a:ext cx="3677758" cy="432646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307404" y="2080056"/>
            <a:ext cx="3677758" cy="432646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9D989FC7-DDBE-4052-B3D6-4942671CABE0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8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Text_3 Container_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31911" y="2080057"/>
            <a:ext cx="3677758" cy="393962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182897" y="2080057"/>
            <a:ext cx="3677758" cy="393962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307404" y="2080057"/>
            <a:ext cx="3677758" cy="393962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3293658" y="5960682"/>
            <a:ext cx="8565430" cy="467791"/>
          </a:xfrm>
        </p:spPr>
        <p:txBody>
          <a:bodyPr anchor="b" anchorCtr="0"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E65F0100-09AE-401B-8FDE-FF9A26CC7A3E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7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Text_4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31911" y="2085402"/>
            <a:ext cx="5617463" cy="204047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243192" y="2083684"/>
            <a:ext cx="5617463" cy="204047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241623" y="4345006"/>
            <a:ext cx="5617463" cy="204047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431911" y="4345006"/>
            <a:ext cx="5617463" cy="20404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0"/>
          </p:nvPr>
        </p:nvSpPr>
        <p:spPr>
          <a:xfrm>
            <a:off x="10053818" y="6620732"/>
            <a:ext cx="1286735" cy="196846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03A716E9-E85A-49FC-A8C5-2D4FFF0B5980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455782" y="6620732"/>
            <a:ext cx="624163" cy="19684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oleObject" Target="../embeddings/oleObject1.bin"/><Relationship Id="rId35" Type="http://schemas.openxmlformats.org/officeDocument/2006/relationships/image" Target="../media/image4.jpe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247374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4"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1CD0DDE6-6E79-44C3-9757-D65FE3C5348A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53644" y="122405"/>
            <a:ext cx="10441531" cy="1141211"/>
          </a:xfrm>
          <a:prstGeom prst="rect">
            <a:avLst/>
          </a:prstGeom>
        </p:spPr>
        <p:txBody>
          <a:bodyPr vert="horz" lIns="432086" tIns="60972" rIns="121944" bIns="60972" rtlCol="0" anchor="ctr">
            <a:norm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912" y="2085401"/>
            <a:ext cx="11428741" cy="4321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gray">
          <a:xfrm rot="5400000">
            <a:off x="11330516" y="6677234"/>
            <a:ext cx="144033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none" lIns="0" tIns="0" rIns="0" bIns="0"/>
          <a:lstStyle/>
          <a:p>
            <a:endParaRPr lang="de-DE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5" name="Textfeld 7189"/>
          <p:cNvSpPr txBox="1"/>
          <p:nvPr userDrawn="1"/>
        </p:nvSpPr>
        <p:spPr>
          <a:xfrm>
            <a:off x="1158483" y="6669964"/>
            <a:ext cx="5734050" cy="1352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800" b="1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The Hermes Standard </a:t>
            </a:r>
            <a:r>
              <a:rPr lang="en-US" sz="8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for vendor independent machine-to-machine communication in SMT Assembly.</a:t>
            </a:r>
            <a:r>
              <a:rPr lang="en-US" sz="800" dirty="0">
                <a:effectLst/>
                <a:ea typeface="Times New Roman"/>
                <a:cs typeface="Times New Roman"/>
              </a:rPr>
              <a:t> </a:t>
            </a:r>
            <a:endParaRPr lang="de-DE" sz="1000" dirty="0">
              <a:effectLst/>
              <a:ea typeface="Times New Roman"/>
              <a:cs typeface="Times New Roman"/>
            </a:endParaRPr>
          </a:p>
        </p:txBody>
      </p:sp>
      <p:pic>
        <p:nvPicPr>
          <p:cNvPr id="9" name="Picture 2"/>
          <p:cNvPicPr/>
          <p:nvPr userDrawn="1"/>
        </p:nvPicPr>
        <p:blipFill>
          <a:blip r:embed="rId32">
            <a:grayscl/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350793"/>
            <a:ext cx="12204000" cy="1097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0" name="Gruppieren 9"/>
          <p:cNvGrpSpPr/>
          <p:nvPr userDrawn="1"/>
        </p:nvGrpSpPr>
        <p:grpSpPr>
          <a:xfrm>
            <a:off x="1" y="6409243"/>
            <a:ext cx="12195752" cy="228425"/>
            <a:chOff x="0" y="6446509"/>
            <a:chExt cx="13425619" cy="251460"/>
          </a:xfrm>
        </p:grpSpPr>
        <p:pic>
          <p:nvPicPr>
            <p:cNvPr id="11" name="Picture 2"/>
            <p:cNvPicPr/>
            <p:nvPr userDrawn="1"/>
          </p:nvPicPr>
          <p:blipFill>
            <a:blip r:embed="rId34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46509"/>
              <a:ext cx="1259840" cy="2514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2" name="Picture 2"/>
            <p:cNvPicPr/>
            <p:nvPr userDrawn="1"/>
          </p:nvPicPr>
          <p:blipFill>
            <a:blip r:embed="rId32">
              <a:grayscl/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723" y="6446509"/>
              <a:ext cx="12126896" cy="2514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3" name="Gleichschenkliges Dreieck 12"/>
            <p:cNvSpPr/>
            <p:nvPr userDrawn="1"/>
          </p:nvSpPr>
          <p:spPr>
            <a:xfrm rot="5400000">
              <a:off x="1208878" y="6486196"/>
              <a:ext cx="167640" cy="18351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94" y="189666"/>
            <a:ext cx="1121423" cy="872218"/>
          </a:xfrm>
          <a:prstGeom prst="rect">
            <a:avLst/>
          </a:prstGeom>
        </p:spPr>
      </p:pic>
      <p:pic>
        <p:nvPicPr>
          <p:cNvPr id="14" name="Grafik 13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2B910174-E3CA-4072-A68A-0B546D5212D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4" y="186939"/>
            <a:ext cx="1144242" cy="87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55" r:id="rId3"/>
    <p:sldLayoutId id="2147483657" r:id="rId4"/>
    <p:sldLayoutId id="2147483658" r:id="rId5"/>
    <p:sldLayoutId id="2147483659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3" r:id="rId12"/>
    <p:sldLayoutId id="2147483700" r:id="rId13"/>
    <p:sldLayoutId id="2147483690" r:id="rId14"/>
    <p:sldLayoutId id="2147483701" r:id="rId15"/>
    <p:sldLayoutId id="2147483662" r:id="rId16"/>
    <p:sldLayoutId id="2147483702" r:id="rId17"/>
    <p:sldLayoutId id="2147483664" r:id="rId18"/>
    <p:sldLayoutId id="2147483703" r:id="rId19"/>
    <p:sldLayoutId id="2147483685" r:id="rId20"/>
    <p:sldLayoutId id="2147483668" r:id="rId21"/>
    <p:sldLayoutId id="2147483704" r:id="rId22"/>
    <p:sldLayoutId id="2147483705" r:id="rId23"/>
    <p:sldLayoutId id="2147483707" r:id="rId24"/>
    <p:sldLayoutId id="2147483708" r:id="rId25"/>
  </p:sldLayoutIdLst>
  <p:hf hdr="0" ftr="0"/>
  <p:txStyles>
    <p:titleStyle>
      <a:lvl1pPr algn="l" defTabSz="1219444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444" rtl="0" eaLnBrk="1" latinLnBrk="0" hangingPunct="1"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1219444" rtl="0" eaLnBrk="1" latinLnBrk="0" hangingPunct="1">
        <a:spcBef>
          <a:spcPts val="600"/>
        </a:spcBef>
        <a:buFont typeface="+mj-lt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6" indent="-182436" algn="l" defTabSz="1219444" rtl="0" eaLnBrk="1" latinLnBrk="0" hangingPunct="1">
        <a:spcBef>
          <a:spcPts val="480"/>
        </a:spcBef>
        <a:buClr>
          <a:schemeClr val="accent2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4873" indent="-182436" algn="l" defTabSz="1219444" rtl="0" eaLnBrk="1" latinLnBrk="0" hangingPunct="1">
        <a:spcBef>
          <a:spcPts val="480"/>
        </a:spcBef>
        <a:buClr>
          <a:schemeClr val="accent2"/>
        </a:buClr>
        <a:buSzPct val="80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7309" indent="-182436" algn="l" defTabSz="1219444" rtl="0" eaLnBrk="1" latinLnBrk="0" hangingPunct="1">
        <a:spcBef>
          <a:spcPts val="480"/>
        </a:spcBef>
        <a:buClr>
          <a:schemeClr val="accent2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png"/><Relationship Id="rId3" Type="http://schemas.openxmlformats.org/officeDocument/2006/relationships/tags" Target="../tags/tag18.xml"/><Relationship Id="rId7" Type="http://schemas.openxmlformats.org/officeDocument/2006/relationships/image" Target="../media/image13.jpeg"/><Relationship Id="rId12" Type="http://schemas.microsoft.com/office/2007/relationships/hdphoto" Target="../media/hdphoto5.wdp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e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11.bin"/><Relationship Id="rId10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0.xml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emf"/><Relationship Id="rId11" Type="http://schemas.microsoft.com/office/2007/relationships/hdphoto" Target="../media/hdphoto5.wdp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1.png"/><Relationship Id="rId3" Type="http://schemas.openxmlformats.org/officeDocument/2006/relationships/tags" Target="../tags/tag22.xml"/><Relationship Id="rId7" Type="http://schemas.openxmlformats.org/officeDocument/2006/relationships/image" Target="../media/image9.emf"/><Relationship Id="rId12" Type="http://schemas.openxmlformats.org/officeDocument/2006/relationships/image" Target="../media/image40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9.jpe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42.jpeg"/><Relationship Id="rId10" Type="http://schemas.openxmlformats.org/officeDocument/2006/relationships/image" Target="../media/image38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jpeg"/><Relationship Id="rId1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image" Target="../media/image43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8.xml"/><Relationship Id="rId7" Type="http://schemas.openxmlformats.org/officeDocument/2006/relationships/image" Target="../media/image45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0.xml"/><Relationship Id="rId7" Type="http://schemas.openxmlformats.org/officeDocument/2006/relationships/image" Target="../media/image9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1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31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1.png"/><Relationship Id="rId2" Type="http://schemas.openxmlformats.org/officeDocument/2006/relationships/tags" Target="../tags/tag3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9.xml"/><Relationship Id="rId7" Type="http://schemas.openxmlformats.org/officeDocument/2006/relationships/image" Target="../media/image9.emf"/><Relationship Id="rId2" Type="http://schemas.openxmlformats.org/officeDocument/2006/relationships/tags" Target="../tags/tag3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9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8.t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1.xml"/><Relationship Id="rId7" Type="http://schemas.openxmlformats.org/officeDocument/2006/relationships/image" Target="../media/image9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3.xml"/><Relationship Id="rId7" Type="http://schemas.openxmlformats.org/officeDocument/2006/relationships/image" Target="../media/image9.emf"/><Relationship Id="rId12" Type="http://schemas.openxmlformats.org/officeDocument/2006/relationships/image" Target="../media/image53.svg"/><Relationship Id="rId2" Type="http://schemas.openxmlformats.org/officeDocument/2006/relationships/tags" Target="../tags/tag4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2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51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6.svg"/><Relationship Id="rId3" Type="http://schemas.openxmlformats.org/officeDocument/2006/relationships/tags" Target="../tags/tag46.xml"/><Relationship Id="rId7" Type="http://schemas.openxmlformats.org/officeDocument/2006/relationships/image" Target="../media/image9.emf"/><Relationship Id="rId12" Type="http://schemas.openxmlformats.org/officeDocument/2006/relationships/image" Target="../media/image55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54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51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6.svg"/><Relationship Id="rId3" Type="http://schemas.openxmlformats.org/officeDocument/2006/relationships/tags" Target="../tags/tag48.xml"/><Relationship Id="rId7" Type="http://schemas.openxmlformats.org/officeDocument/2006/relationships/image" Target="../media/image9.emf"/><Relationship Id="rId12" Type="http://schemas.openxmlformats.org/officeDocument/2006/relationships/image" Target="../media/image55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4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51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8.jpeg"/><Relationship Id="rId3" Type="http://schemas.openxmlformats.org/officeDocument/2006/relationships/tags" Target="../tags/tag50.xml"/><Relationship Id="rId7" Type="http://schemas.openxmlformats.org/officeDocument/2006/relationships/image" Target="../media/image9.emf"/><Relationship Id="rId12" Type="http://schemas.openxmlformats.org/officeDocument/2006/relationships/image" Target="../media/image47.png"/><Relationship Id="rId2" Type="http://schemas.openxmlformats.org/officeDocument/2006/relationships/tags" Target="../tags/tag4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57.jpe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51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52.xml"/><Relationship Id="rId7" Type="http://schemas.openxmlformats.org/officeDocument/2006/relationships/image" Target="../media/image31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6.png"/><Relationship Id="rId3" Type="http://schemas.openxmlformats.org/officeDocument/2006/relationships/tags" Target="../tags/tag54.xml"/><Relationship Id="rId7" Type="http://schemas.openxmlformats.org/officeDocument/2006/relationships/image" Target="../media/image9.emf"/><Relationship Id="rId12" Type="http://schemas.openxmlformats.org/officeDocument/2006/relationships/image" Target="../media/image58.jpeg"/><Relationship Id="rId2" Type="http://schemas.openxmlformats.org/officeDocument/2006/relationships/tags" Target="../tags/tag5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9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51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60.png"/><Relationship Id="rId2" Type="http://schemas.openxmlformats.org/officeDocument/2006/relationships/tags" Target="../tags/tag5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.emf"/><Relationship Id="rId11" Type="http://schemas.openxmlformats.org/officeDocument/2006/relationships/image" Target="../media/image62.jpe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6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58.xml"/><Relationship Id="rId7" Type="http://schemas.openxmlformats.org/officeDocument/2006/relationships/image" Target="../media/image31.png"/><Relationship Id="rId2" Type="http://schemas.openxmlformats.org/officeDocument/2006/relationships/tags" Target="../tags/tag5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5.svg"/><Relationship Id="rId18" Type="http://schemas.openxmlformats.org/officeDocument/2006/relationships/image" Target="../media/image66.jpeg"/><Relationship Id="rId3" Type="http://schemas.openxmlformats.org/officeDocument/2006/relationships/tags" Target="../tags/tag61.xml"/><Relationship Id="rId7" Type="http://schemas.openxmlformats.org/officeDocument/2006/relationships/image" Target="../media/image9.emf"/><Relationship Id="rId12" Type="http://schemas.openxmlformats.org/officeDocument/2006/relationships/image" Target="../media/image64.png"/><Relationship Id="rId17" Type="http://schemas.openxmlformats.org/officeDocument/2006/relationships/image" Target="../media/image51.svg"/><Relationship Id="rId2" Type="http://schemas.openxmlformats.org/officeDocument/2006/relationships/tags" Target="../tags/tag60.xml"/><Relationship Id="rId16" Type="http://schemas.openxmlformats.org/officeDocument/2006/relationships/image" Target="../media/image50.png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56.svg"/><Relationship Id="rId10" Type="http://schemas.openxmlformats.org/officeDocument/2006/relationships/image" Target="../media/image63.pn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Relationship Id="rId1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6.bin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9.emf"/><Relationship Id="rId2" Type="http://schemas.openxmlformats.org/officeDocument/2006/relationships/tags" Target="../tags/tag64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jpeg"/><Relationship Id="rId3" Type="http://schemas.openxmlformats.org/officeDocument/2006/relationships/tags" Target="../tags/tag11.xml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jpe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eg"/><Relationship Id="rId3" Type="http://schemas.openxmlformats.org/officeDocument/2006/relationships/tags" Target="../tags/tag13.xml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11" Type="http://schemas.openxmlformats.org/officeDocument/2006/relationships/image" Target="../media/image28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7.jpeg"/><Relationship Id="rId4" Type="http://schemas.openxmlformats.org/officeDocument/2006/relationships/slideLayout" Target="../slideLayouts/slideLayout4.xml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F6E7552-7FEF-4CFC-9053-24210244063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9916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6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DD8A3D15-3C86-4D4C-8D19-7AD00A687E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D916C256-1B49-4627-BBDB-79455842F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518" y="4675695"/>
            <a:ext cx="5089325" cy="523321"/>
          </a:xfrm>
          <a:solidFill>
            <a:srgbClr val="DEDFE0">
              <a:alpha val="50000"/>
            </a:srgbClr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  <a:t>The Hermes Initiative | February 2020</a:t>
            </a: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75395007-8603-4B28-8931-E08F9CD819A2}"/>
              </a:ext>
            </a:extLst>
          </p:cNvPr>
          <p:cNvSpPr txBox="1">
            <a:spLocks/>
          </p:cNvSpPr>
          <p:nvPr/>
        </p:nvSpPr>
        <p:spPr>
          <a:xfrm>
            <a:off x="3492640" y="3783193"/>
            <a:ext cx="8508860" cy="892502"/>
          </a:xfrm>
          <a:prstGeom prst="rect">
            <a:avLst/>
          </a:prstGeom>
          <a:solidFill>
            <a:srgbClr val="DEDFE0">
              <a:alpha val="20000"/>
            </a:srgbClr>
          </a:solidFill>
        </p:spPr>
        <p:txBody>
          <a:bodyPr vert="horz" lIns="36000" tIns="36000" rIns="36000" bIns="62412" rtlCol="0" anchor="t" anchorCtr="0">
            <a:normAutofit/>
          </a:bodyPr>
          <a:lstStyle>
            <a:lvl1pPr algn="l" defTabSz="1219444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  <a:t>IPC-HERMES-9852 – Use Cases, Feature Set &amp; Benefits</a:t>
            </a:r>
          </a:p>
        </p:txBody>
      </p:sp>
    </p:spTree>
    <p:extLst>
      <p:ext uri="{BB962C8B-B14F-4D97-AF65-F5344CB8AC3E}">
        <p14:creationId xmlns:p14="http://schemas.microsoft.com/office/powerpoint/2010/main" val="254703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6F516F1-8F47-4A30-93D7-D71B91871F8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0145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8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7D93A3F9-EB92-4C2C-BC73-B897654C57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D232A-35D7-4705-99B8-0873F939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Hermes Standard Initiative</a:t>
            </a:r>
            <a:br>
              <a:rPr lang="en-US" dirty="0"/>
            </a:br>
            <a:r>
              <a:rPr lang="en-US" dirty="0"/>
              <a:t>Connectivity needs Cooperation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75077F-956D-4BB6-971C-B16A80AC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B90A86-82A3-400A-80D7-E76FA17C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F75295-14C1-4F3A-8752-46FB9F4AE6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658" y="1932252"/>
            <a:ext cx="5990896" cy="3428138"/>
          </a:xfrm>
          <a:noFill/>
        </p:spPr>
        <p:txBody>
          <a:bodyPr wrap="square" lIns="121940" tIns="60970" rIns="121940" bIns="60970" rtlCol="0">
            <a:spAutoFit/>
          </a:bodyPr>
          <a:lstStyle/>
          <a:p>
            <a:pPr marL="228646" indent="-228646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NZ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The Hermes Standard is a </a:t>
            </a:r>
            <a:r>
              <a:rPr lang="en-NZ" sz="180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joint project </a:t>
            </a:r>
            <a:r>
              <a:rPr lang="en-NZ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of leading vendors of electronics assembly equipment</a:t>
            </a:r>
          </a:p>
          <a:p>
            <a:pPr marL="228646" indent="-228646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NZ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Active participation is </a:t>
            </a:r>
            <a:r>
              <a:rPr lang="en-NZ" sz="180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open to all vendors </a:t>
            </a:r>
            <a:r>
              <a:rPr lang="en-NZ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of electronics assembly equipment</a:t>
            </a:r>
          </a:p>
          <a:p>
            <a:pPr marL="228646" indent="-228646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NZ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All members are </a:t>
            </a:r>
            <a:r>
              <a:rPr lang="en-NZ" sz="180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equally important </a:t>
            </a:r>
            <a:r>
              <a:rPr lang="en-NZ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in </a:t>
            </a:r>
            <a:br>
              <a:rPr lang="en-NZ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</a:br>
            <a:r>
              <a:rPr lang="en-NZ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a </a:t>
            </a:r>
            <a:r>
              <a:rPr lang="en-NZ" sz="180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fair and open </a:t>
            </a:r>
            <a:r>
              <a:rPr lang="en-NZ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decision-making process</a:t>
            </a:r>
          </a:p>
          <a:p>
            <a:pPr marL="228646" indent="-228646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There is no membership needed to implement and </a:t>
            </a:r>
            <a:br>
              <a:rPr lang="en-US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</a:br>
            <a:r>
              <a:rPr lang="en-US" sz="1800" b="0" dirty="0"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sell products based on the standard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E4CA9-706F-4FA6-9E80-E4D94FF55C8E}"/>
              </a:ext>
            </a:extLst>
          </p:cNvPr>
          <p:cNvSpPr txBox="1"/>
          <p:nvPr/>
        </p:nvSpPr>
        <p:spPr>
          <a:xfrm>
            <a:off x="2909543" y="5536062"/>
            <a:ext cx="6376087" cy="58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1" b="1" dirty="0">
                <a:solidFill>
                  <a:srgbClr val="00B050"/>
                </a:solidFill>
              </a:rPr>
              <a:t>www.the-hermes-standard.info</a:t>
            </a:r>
          </a:p>
        </p:txBody>
      </p:sp>
      <p:grpSp>
        <p:nvGrpSpPr>
          <p:cNvPr id="19" name="Graphic 16" descr="Customer review">
            <a:extLst>
              <a:ext uri="{FF2B5EF4-FFF2-40B4-BE49-F238E27FC236}">
                <a16:creationId xmlns:a16="http://schemas.microsoft.com/office/drawing/2014/main" id="{4565C60C-6A36-45D1-802A-85AD41BEEA89}"/>
              </a:ext>
            </a:extLst>
          </p:cNvPr>
          <p:cNvGrpSpPr/>
          <p:nvPr/>
        </p:nvGrpSpPr>
        <p:grpSpPr>
          <a:xfrm>
            <a:off x="7864899" y="1898028"/>
            <a:ext cx="2841462" cy="2841462"/>
            <a:chOff x="7864899" y="1898028"/>
            <a:chExt cx="2841462" cy="284146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BEF220-6011-4536-8727-E031C00B4AB3}"/>
                </a:ext>
              </a:extLst>
            </p:cNvPr>
            <p:cNvSpPr/>
            <p:nvPr/>
          </p:nvSpPr>
          <p:spPr>
            <a:xfrm>
              <a:off x="9684322" y="3340957"/>
              <a:ext cx="460553" cy="460553"/>
            </a:xfrm>
            <a:custGeom>
              <a:avLst/>
              <a:gdLst>
                <a:gd name="connsiteX0" fmla="*/ 460554 w 460553"/>
                <a:gd name="connsiteY0" fmla="*/ 230277 h 460553"/>
                <a:gd name="connsiteX1" fmla="*/ 230277 w 460553"/>
                <a:gd name="connsiteY1" fmla="*/ 460554 h 460553"/>
                <a:gd name="connsiteX2" fmla="*/ 0 w 460553"/>
                <a:gd name="connsiteY2" fmla="*/ 230277 h 460553"/>
                <a:gd name="connsiteX3" fmla="*/ 230277 w 460553"/>
                <a:gd name="connsiteY3" fmla="*/ 0 h 460553"/>
                <a:gd name="connsiteX4" fmla="*/ 460554 w 460553"/>
                <a:gd name="connsiteY4" fmla="*/ 230277 h 46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553" h="460553">
                  <a:moveTo>
                    <a:pt x="460554" y="230277"/>
                  </a:moveTo>
                  <a:cubicBezTo>
                    <a:pt x="460554" y="357455"/>
                    <a:pt x="357455" y="460554"/>
                    <a:pt x="230277" y="460554"/>
                  </a:cubicBezTo>
                  <a:cubicBezTo>
                    <a:pt x="103098" y="460554"/>
                    <a:pt x="0" y="357455"/>
                    <a:pt x="0" y="230277"/>
                  </a:cubicBezTo>
                  <a:cubicBezTo>
                    <a:pt x="0" y="103098"/>
                    <a:pt x="103098" y="0"/>
                    <a:pt x="230277" y="0"/>
                  </a:cubicBezTo>
                  <a:cubicBezTo>
                    <a:pt x="357455" y="0"/>
                    <a:pt x="460554" y="103098"/>
                    <a:pt x="460554" y="230277"/>
                  </a:cubicBezTo>
                  <a:close/>
                </a:path>
              </a:pathLst>
            </a:custGeom>
            <a:solidFill>
              <a:schemeClr val="accent6"/>
            </a:solidFill>
            <a:ln w="13373" cap="flat">
              <a:solidFill>
                <a:schemeClr val="dk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2AC8785-19EC-484E-B909-14AD8088C9F5}"/>
                </a:ext>
              </a:extLst>
            </p:cNvPr>
            <p:cNvSpPr/>
            <p:nvPr/>
          </p:nvSpPr>
          <p:spPr>
            <a:xfrm>
              <a:off x="8456278" y="3340957"/>
              <a:ext cx="460553" cy="460553"/>
            </a:xfrm>
            <a:custGeom>
              <a:avLst/>
              <a:gdLst>
                <a:gd name="connsiteX0" fmla="*/ 460554 w 460553"/>
                <a:gd name="connsiteY0" fmla="*/ 230277 h 460553"/>
                <a:gd name="connsiteX1" fmla="*/ 230277 w 460553"/>
                <a:gd name="connsiteY1" fmla="*/ 460554 h 460553"/>
                <a:gd name="connsiteX2" fmla="*/ 0 w 460553"/>
                <a:gd name="connsiteY2" fmla="*/ 230277 h 460553"/>
                <a:gd name="connsiteX3" fmla="*/ 230277 w 460553"/>
                <a:gd name="connsiteY3" fmla="*/ 0 h 460553"/>
                <a:gd name="connsiteX4" fmla="*/ 460554 w 460553"/>
                <a:gd name="connsiteY4" fmla="*/ 230277 h 46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553" h="460553">
                  <a:moveTo>
                    <a:pt x="460554" y="230277"/>
                  </a:moveTo>
                  <a:cubicBezTo>
                    <a:pt x="460554" y="357455"/>
                    <a:pt x="357455" y="460554"/>
                    <a:pt x="230277" y="460554"/>
                  </a:cubicBezTo>
                  <a:cubicBezTo>
                    <a:pt x="103098" y="460554"/>
                    <a:pt x="0" y="357455"/>
                    <a:pt x="0" y="230277"/>
                  </a:cubicBezTo>
                  <a:cubicBezTo>
                    <a:pt x="0" y="103098"/>
                    <a:pt x="103098" y="0"/>
                    <a:pt x="230277" y="0"/>
                  </a:cubicBezTo>
                  <a:cubicBezTo>
                    <a:pt x="357455" y="0"/>
                    <a:pt x="460554" y="103098"/>
                    <a:pt x="460554" y="230277"/>
                  </a:cubicBezTo>
                  <a:close/>
                </a:path>
              </a:pathLst>
            </a:custGeom>
            <a:solidFill>
              <a:schemeClr val="accent6"/>
            </a:solidFill>
            <a:ln w="13373" cap="flat">
              <a:solidFill>
                <a:schemeClr val="dk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C6AA48-DE32-4BD1-B341-C6C3CBE5B8F7}"/>
                </a:ext>
              </a:extLst>
            </p:cNvPr>
            <p:cNvSpPr/>
            <p:nvPr/>
          </p:nvSpPr>
          <p:spPr>
            <a:xfrm>
              <a:off x="9541361" y="3863962"/>
              <a:ext cx="833833" cy="461147"/>
            </a:xfrm>
            <a:custGeom>
              <a:avLst/>
              <a:gdLst>
                <a:gd name="connsiteX0" fmla="*/ 787914 w 833833"/>
                <a:gd name="connsiteY0" fmla="*/ 137043 h 461147"/>
                <a:gd name="connsiteX1" fmla="*/ 562669 w 833833"/>
                <a:gd name="connsiteY1" fmla="*/ 29600 h 461147"/>
                <a:gd name="connsiteX2" fmla="*/ 373238 w 833833"/>
                <a:gd name="connsiteY2" fmla="*/ 2 h 461147"/>
                <a:gd name="connsiteX3" fmla="*/ 184103 w 833833"/>
                <a:gd name="connsiteY3" fmla="*/ 29600 h 461147"/>
                <a:gd name="connsiteX4" fmla="*/ 10656 w 833833"/>
                <a:gd name="connsiteY4" fmla="*/ 104189 h 461147"/>
                <a:gd name="connsiteX5" fmla="*/ 0 w 833833"/>
                <a:gd name="connsiteY5" fmla="*/ 116324 h 461147"/>
                <a:gd name="connsiteX6" fmla="*/ 236789 w 833833"/>
                <a:gd name="connsiteY6" fmla="*/ 234718 h 461147"/>
                <a:gd name="connsiteX7" fmla="*/ 323216 w 833833"/>
                <a:gd name="connsiteY7" fmla="*/ 408462 h 461147"/>
                <a:gd name="connsiteX8" fmla="*/ 323216 w 833833"/>
                <a:gd name="connsiteY8" fmla="*/ 461147 h 461147"/>
                <a:gd name="connsiteX9" fmla="*/ 833791 w 833833"/>
                <a:gd name="connsiteY9" fmla="*/ 461147 h 461147"/>
                <a:gd name="connsiteX10" fmla="*/ 833791 w 833833"/>
                <a:gd name="connsiteY10" fmla="*/ 229390 h 461147"/>
                <a:gd name="connsiteX11" fmla="*/ 787914 w 833833"/>
                <a:gd name="connsiteY11" fmla="*/ 137043 h 46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3833" h="461147">
                  <a:moveTo>
                    <a:pt x="787914" y="137043"/>
                  </a:moveTo>
                  <a:cubicBezTo>
                    <a:pt x="721477" y="85376"/>
                    <a:pt x="644630" y="48721"/>
                    <a:pt x="562669" y="29600"/>
                  </a:cubicBezTo>
                  <a:cubicBezTo>
                    <a:pt x="501065" y="11604"/>
                    <a:pt x="437393" y="1653"/>
                    <a:pt x="373238" y="2"/>
                  </a:cubicBezTo>
                  <a:cubicBezTo>
                    <a:pt x="309030" y="-143"/>
                    <a:pt x="245198" y="9846"/>
                    <a:pt x="184103" y="29600"/>
                  </a:cubicBezTo>
                  <a:cubicBezTo>
                    <a:pt x="122961" y="45879"/>
                    <a:pt x="64528" y="71009"/>
                    <a:pt x="10656" y="104189"/>
                  </a:cubicBezTo>
                  <a:lnTo>
                    <a:pt x="0" y="116324"/>
                  </a:lnTo>
                  <a:cubicBezTo>
                    <a:pt x="86055" y="139553"/>
                    <a:pt x="166572" y="179813"/>
                    <a:pt x="236789" y="234718"/>
                  </a:cubicBezTo>
                  <a:cubicBezTo>
                    <a:pt x="291978" y="275265"/>
                    <a:pt x="324172" y="339986"/>
                    <a:pt x="323216" y="408462"/>
                  </a:cubicBezTo>
                  <a:lnTo>
                    <a:pt x="323216" y="461147"/>
                  </a:lnTo>
                  <a:lnTo>
                    <a:pt x="833791" y="461147"/>
                  </a:lnTo>
                  <a:lnTo>
                    <a:pt x="833791" y="229390"/>
                  </a:lnTo>
                  <a:cubicBezTo>
                    <a:pt x="834801" y="192895"/>
                    <a:pt x="817607" y="158286"/>
                    <a:pt x="787914" y="137043"/>
                  </a:cubicBezTo>
                  <a:close/>
                </a:path>
              </a:pathLst>
            </a:custGeom>
            <a:solidFill>
              <a:schemeClr val="accent6"/>
            </a:solidFill>
            <a:ln w="13373" cap="flat">
              <a:solidFill>
                <a:schemeClr val="dk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6D11384-C467-479C-B09B-E3A93A097481}"/>
                </a:ext>
              </a:extLst>
            </p:cNvPr>
            <p:cNvSpPr/>
            <p:nvPr/>
          </p:nvSpPr>
          <p:spPr>
            <a:xfrm>
              <a:off x="8225705" y="3863962"/>
              <a:ext cx="834975" cy="461147"/>
            </a:xfrm>
            <a:custGeom>
              <a:avLst/>
              <a:gdLst>
                <a:gd name="connsiteX0" fmla="*/ 511759 w 834975"/>
                <a:gd name="connsiteY0" fmla="*/ 408462 h 461147"/>
                <a:gd name="connsiteX1" fmla="*/ 594931 w 834975"/>
                <a:gd name="connsiteY1" fmla="*/ 237678 h 461147"/>
                <a:gd name="connsiteX2" fmla="*/ 598187 w 834975"/>
                <a:gd name="connsiteY2" fmla="*/ 234719 h 461147"/>
                <a:gd name="connsiteX3" fmla="*/ 602035 w 834975"/>
                <a:gd name="connsiteY3" fmla="*/ 232055 h 461147"/>
                <a:gd name="connsiteX4" fmla="*/ 834976 w 834975"/>
                <a:gd name="connsiteY4" fmla="*/ 116620 h 461147"/>
                <a:gd name="connsiteX5" fmla="*/ 818104 w 834975"/>
                <a:gd name="connsiteY5" fmla="*/ 97381 h 461147"/>
                <a:gd name="connsiteX6" fmla="*/ 649985 w 834975"/>
                <a:gd name="connsiteY6" fmla="*/ 29601 h 461147"/>
                <a:gd name="connsiteX7" fmla="*/ 460850 w 834975"/>
                <a:gd name="connsiteY7" fmla="*/ 2 h 461147"/>
                <a:gd name="connsiteX8" fmla="*/ 271419 w 834975"/>
                <a:gd name="connsiteY8" fmla="*/ 29601 h 461147"/>
                <a:gd name="connsiteX9" fmla="*/ 46174 w 834975"/>
                <a:gd name="connsiteY9" fmla="*/ 137044 h 461147"/>
                <a:gd name="connsiteX10" fmla="*/ 0 w 834975"/>
                <a:gd name="connsiteY10" fmla="*/ 229391 h 461147"/>
                <a:gd name="connsiteX11" fmla="*/ 0 w 834975"/>
                <a:gd name="connsiteY11" fmla="*/ 461148 h 461147"/>
                <a:gd name="connsiteX12" fmla="*/ 511759 w 834975"/>
                <a:gd name="connsiteY12" fmla="*/ 461148 h 46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4975" h="461147">
                  <a:moveTo>
                    <a:pt x="511759" y="408462"/>
                  </a:moveTo>
                  <a:cubicBezTo>
                    <a:pt x="511807" y="341789"/>
                    <a:pt x="542471" y="278827"/>
                    <a:pt x="594931" y="237678"/>
                  </a:cubicBezTo>
                  <a:lnTo>
                    <a:pt x="598187" y="234719"/>
                  </a:lnTo>
                  <a:lnTo>
                    <a:pt x="602035" y="232055"/>
                  </a:lnTo>
                  <a:cubicBezTo>
                    <a:pt x="673083" y="181495"/>
                    <a:pt x="751709" y="142531"/>
                    <a:pt x="834976" y="116620"/>
                  </a:cubicBezTo>
                  <a:cubicBezTo>
                    <a:pt x="829056" y="110405"/>
                    <a:pt x="823432" y="103893"/>
                    <a:pt x="818104" y="97381"/>
                  </a:cubicBezTo>
                  <a:cubicBezTo>
                    <a:pt x="765591" y="66874"/>
                    <a:pt x="708974" y="44048"/>
                    <a:pt x="649985" y="29601"/>
                  </a:cubicBezTo>
                  <a:cubicBezTo>
                    <a:pt x="588479" y="11628"/>
                    <a:pt x="524907" y="1680"/>
                    <a:pt x="460850" y="2"/>
                  </a:cubicBezTo>
                  <a:cubicBezTo>
                    <a:pt x="396541" y="-164"/>
                    <a:pt x="332611" y="9826"/>
                    <a:pt x="271419" y="29601"/>
                  </a:cubicBezTo>
                  <a:cubicBezTo>
                    <a:pt x="190606" y="51894"/>
                    <a:pt x="114357" y="88265"/>
                    <a:pt x="46174" y="137044"/>
                  </a:cubicBezTo>
                  <a:cubicBezTo>
                    <a:pt x="17463" y="159139"/>
                    <a:pt x="453" y="193165"/>
                    <a:pt x="0" y="229391"/>
                  </a:cubicBezTo>
                  <a:lnTo>
                    <a:pt x="0" y="461148"/>
                  </a:lnTo>
                  <a:lnTo>
                    <a:pt x="511759" y="461148"/>
                  </a:lnTo>
                  <a:close/>
                </a:path>
              </a:pathLst>
            </a:custGeom>
            <a:solidFill>
              <a:schemeClr val="accent6"/>
            </a:solidFill>
            <a:ln w="13373" cap="flat">
              <a:solidFill>
                <a:schemeClr val="dk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9A580B-912B-435A-A0FF-419811196DC7}"/>
                </a:ext>
              </a:extLst>
            </p:cNvPr>
            <p:cNvSpPr/>
            <p:nvPr/>
          </p:nvSpPr>
          <p:spPr>
            <a:xfrm>
              <a:off x="8839875" y="4043326"/>
              <a:ext cx="921440" cy="459375"/>
            </a:xfrm>
            <a:custGeom>
              <a:avLst/>
              <a:gdLst>
                <a:gd name="connsiteX0" fmla="*/ 0 w 921440"/>
                <a:gd name="connsiteY0" fmla="*/ 459375 h 459375"/>
                <a:gd name="connsiteX1" fmla="*/ 0 w 921440"/>
                <a:gd name="connsiteY1" fmla="*/ 229098 h 459375"/>
                <a:gd name="connsiteX2" fmla="*/ 46174 w 921440"/>
                <a:gd name="connsiteY2" fmla="*/ 137047 h 459375"/>
                <a:gd name="connsiteX3" fmla="*/ 271419 w 921440"/>
                <a:gd name="connsiteY3" fmla="*/ 29604 h 459375"/>
                <a:gd name="connsiteX4" fmla="*/ 460554 w 921440"/>
                <a:gd name="connsiteY4" fmla="*/ 6 h 459375"/>
                <a:gd name="connsiteX5" fmla="*/ 649985 w 921440"/>
                <a:gd name="connsiteY5" fmla="*/ 29604 h 459375"/>
                <a:gd name="connsiteX6" fmla="*/ 875230 w 921440"/>
                <a:gd name="connsiteY6" fmla="*/ 137047 h 459375"/>
                <a:gd name="connsiteX7" fmla="*/ 921403 w 921440"/>
                <a:gd name="connsiteY7" fmla="*/ 229098 h 459375"/>
                <a:gd name="connsiteX8" fmla="*/ 921403 w 921440"/>
                <a:gd name="connsiteY8" fmla="*/ 459375 h 45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440" h="459375">
                  <a:moveTo>
                    <a:pt x="0" y="459375"/>
                  </a:moveTo>
                  <a:lnTo>
                    <a:pt x="0" y="229098"/>
                  </a:lnTo>
                  <a:cubicBezTo>
                    <a:pt x="139" y="192879"/>
                    <a:pt x="17226" y="158814"/>
                    <a:pt x="46174" y="137047"/>
                  </a:cubicBezTo>
                  <a:cubicBezTo>
                    <a:pt x="114221" y="88041"/>
                    <a:pt x="190511" y="51649"/>
                    <a:pt x="271419" y="29604"/>
                  </a:cubicBezTo>
                  <a:cubicBezTo>
                    <a:pt x="332484" y="9720"/>
                    <a:pt x="396334" y="-273"/>
                    <a:pt x="460554" y="6"/>
                  </a:cubicBezTo>
                  <a:cubicBezTo>
                    <a:pt x="524723" y="1512"/>
                    <a:pt x="588414" y="11466"/>
                    <a:pt x="649985" y="29604"/>
                  </a:cubicBezTo>
                  <a:cubicBezTo>
                    <a:pt x="732035" y="48473"/>
                    <a:pt x="808932" y="85152"/>
                    <a:pt x="875230" y="137047"/>
                  </a:cubicBezTo>
                  <a:cubicBezTo>
                    <a:pt x="905029" y="158094"/>
                    <a:pt x="922353" y="192630"/>
                    <a:pt x="921403" y="229098"/>
                  </a:cubicBezTo>
                  <a:lnTo>
                    <a:pt x="921403" y="459375"/>
                  </a:lnTo>
                  <a:close/>
                </a:path>
              </a:pathLst>
            </a:custGeom>
            <a:solidFill>
              <a:schemeClr val="accent6"/>
            </a:solidFill>
            <a:ln w="13373" cap="flat">
              <a:solidFill>
                <a:schemeClr val="dk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697752A-6B1A-49A9-B90B-106578E22362}"/>
                </a:ext>
              </a:extLst>
            </p:cNvPr>
            <p:cNvSpPr/>
            <p:nvPr/>
          </p:nvSpPr>
          <p:spPr>
            <a:xfrm>
              <a:off x="9070152" y="3520029"/>
              <a:ext cx="460553" cy="460553"/>
            </a:xfrm>
            <a:custGeom>
              <a:avLst/>
              <a:gdLst>
                <a:gd name="connsiteX0" fmla="*/ 460554 w 460553"/>
                <a:gd name="connsiteY0" fmla="*/ 230277 h 460553"/>
                <a:gd name="connsiteX1" fmla="*/ 230277 w 460553"/>
                <a:gd name="connsiteY1" fmla="*/ 460554 h 460553"/>
                <a:gd name="connsiteX2" fmla="*/ 0 w 460553"/>
                <a:gd name="connsiteY2" fmla="*/ 230277 h 460553"/>
                <a:gd name="connsiteX3" fmla="*/ 230277 w 460553"/>
                <a:gd name="connsiteY3" fmla="*/ 0 h 460553"/>
                <a:gd name="connsiteX4" fmla="*/ 460554 w 460553"/>
                <a:gd name="connsiteY4" fmla="*/ 230277 h 46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553" h="460553">
                  <a:moveTo>
                    <a:pt x="460554" y="230277"/>
                  </a:moveTo>
                  <a:cubicBezTo>
                    <a:pt x="460554" y="357455"/>
                    <a:pt x="357455" y="460554"/>
                    <a:pt x="230277" y="460554"/>
                  </a:cubicBezTo>
                  <a:cubicBezTo>
                    <a:pt x="103098" y="460554"/>
                    <a:pt x="0" y="357455"/>
                    <a:pt x="0" y="230277"/>
                  </a:cubicBezTo>
                  <a:cubicBezTo>
                    <a:pt x="0" y="103098"/>
                    <a:pt x="103098" y="0"/>
                    <a:pt x="230277" y="0"/>
                  </a:cubicBezTo>
                  <a:cubicBezTo>
                    <a:pt x="357455" y="0"/>
                    <a:pt x="460554" y="103098"/>
                    <a:pt x="460554" y="230277"/>
                  </a:cubicBezTo>
                  <a:close/>
                </a:path>
              </a:pathLst>
            </a:custGeom>
            <a:solidFill>
              <a:schemeClr val="accent6"/>
            </a:solidFill>
            <a:ln w="13373" cap="flat">
              <a:solidFill>
                <a:schemeClr val="dk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661A75A-246F-46EA-A1EB-77694ACB7D6F}"/>
                </a:ext>
              </a:extLst>
            </p:cNvPr>
            <p:cNvSpPr/>
            <p:nvPr/>
          </p:nvSpPr>
          <p:spPr>
            <a:xfrm>
              <a:off x="8227481" y="2134816"/>
              <a:ext cx="2153295" cy="1065548"/>
            </a:xfrm>
            <a:custGeom>
              <a:avLst/>
              <a:gdLst>
                <a:gd name="connsiteX0" fmla="*/ 2034901 w 2153295"/>
                <a:gd name="connsiteY0" fmla="*/ 0 h 1065548"/>
                <a:gd name="connsiteX1" fmla="*/ 118394 w 2153295"/>
                <a:gd name="connsiteY1" fmla="*/ 0 h 1065548"/>
                <a:gd name="connsiteX2" fmla="*/ 0 w 2153295"/>
                <a:gd name="connsiteY2" fmla="*/ 118394 h 1065548"/>
                <a:gd name="connsiteX3" fmla="*/ 0 w 2153295"/>
                <a:gd name="connsiteY3" fmla="*/ 769563 h 1065548"/>
                <a:gd name="connsiteX4" fmla="*/ 118394 w 2153295"/>
                <a:gd name="connsiteY4" fmla="*/ 887957 h 1065548"/>
                <a:gd name="connsiteX5" fmla="*/ 554973 w 2153295"/>
                <a:gd name="connsiteY5" fmla="*/ 887957 h 1065548"/>
                <a:gd name="connsiteX6" fmla="*/ 554973 w 2153295"/>
                <a:gd name="connsiteY6" fmla="*/ 1065548 h 1065548"/>
                <a:gd name="connsiteX7" fmla="*/ 741444 w 2153295"/>
                <a:gd name="connsiteY7" fmla="*/ 887957 h 1065548"/>
                <a:gd name="connsiteX8" fmla="*/ 942714 w 2153295"/>
                <a:gd name="connsiteY8" fmla="*/ 887957 h 1065548"/>
                <a:gd name="connsiteX9" fmla="*/ 1058149 w 2153295"/>
                <a:gd name="connsiteY9" fmla="*/ 1065548 h 1065548"/>
                <a:gd name="connsiteX10" fmla="*/ 1164703 w 2153295"/>
                <a:gd name="connsiteY10" fmla="*/ 887957 h 1065548"/>
                <a:gd name="connsiteX11" fmla="*/ 1374853 w 2153295"/>
                <a:gd name="connsiteY11" fmla="*/ 887957 h 1065548"/>
                <a:gd name="connsiteX12" fmla="*/ 1561324 w 2153295"/>
                <a:gd name="connsiteY12" fmla="*/ 1065548 h 1065548"/>
                <a:gd name="connsiteX13" fmla="*/ 1561324 w 2153295"/>
                <a:gd name="connsiteY13" fmla="*/ 887957 h 1065548"/>
                <a:gd name="connsiteX14" fmla="*/ 2034901 w 2153295"/>
                <a:gd name="connsiteY14" fmla="*/ 887957 h 1065548"/>
                <a:gd name="connsiteX15" fmla="*/ 2153296 w 2153295"/>
                <a:gd name="connsiteY15" fmla="*/ 769563 h 1065548"/>
                <a:gd name="connsiteX16" fmla="*/ 2153296 w 2153295"/>
                <a:gd name="connsiteY16" fmla="*/ 118394 h 1065548"/>
                <a:gd name="connsiteX17" fmla="*/ 2034901 w 2153295"/>
                <a:gd name="connsiteY17" fmla="*/ 0 h 1065548"/>
                <a:gd name="connsiteX18" fmla="*/ 295986 w 2153295"/>
                <a:gd name="connsiteY18" fmla="*/ 266387 h 1065548"/>
                <a:gd name="connsiteX19" fmla="*/ 1679718 w 2153295"/>
                <a:gd name="connsiteY19" fmla="*/ 266387 h 1065548"/>
                <a:gd name="connsiteX20" fmla="*/ 1679718 w 2153295"/>
                <a:gd name="connsiteY20" fmla="*/ 325584 h 1065548"/>
                <a:gd name="connsiteX21" fmla="*/ 295986 w 2153295"/>
                <a:gd name="connsiteY21" fmla="*/ 325584 h 1065548"/>
                <a:gd name="connsiteX22" fmla="*/ 1383733 w 2153295"/>
                <a:gd name="connsiteY22" fmla="*/ 621570 h 1065548"/>
                <a:gd name="connsiteX23" fmla="*/ 295986 w 2153295"/>
                <a:gd name="connsiteY23" fmla="*/ 621570 h 1065548"/>
                <a:gd name="connsiteX24" fmla="*/ 295986 w 2153295"/>
                <a:gd name="connsiteY24" fmla="*/ 562373 h 1065548"/>
                <a:gd name="connsiteX25" fmla="*/ 1383733 w 2153295"/>
                <a:gd name="connsiteY25" fmla="*/ 562373 h 1065548"/>
                <a:gd name="connsiteX26" fmla="*/ 1857310 w 2153295"/>
                <a:gd name="connsiteY26" fmla="*/ 473577 h 1065548"/>
                <a:gd name="connsiteX27" fmla="*/ 295986 w 2153295"/>
                <a:gd name="connsiteY27" fmla="*/ 473577 h 1065548"/>
                <a:gd name="connsiteX28" fmla="*/ 295986 w 2153295"/>
                <a:gd name="connsiteY28" fmla="*/ 414380 h 1065548"/>
                <a:gd name="connsiteX29" fmla="*/ 1857310 w 2153295"/>
                <a:gd name="connsiteY29" fmla="*/ 414380 h 10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3295" h="1065548">
                  <a:moveTo>
                    <a:pt x="2034901" y="0"/>
                  </a:moveTo>
                  <a:lnTo>
                    <a:pt x="118394" y="0"/>
                  </a:lnTo>
                  <a:cubicBezTo>
                    <a:pt x="53008" y="0"/>
                    <a:pt x="0" y="53007"/>
                    <a:pt x="0" y="118394"/>
                  </a:cubicBezTo>
                  <a:lnTo>
                    <a:pt x="0" y="769563"/>
                  </a:lnTo>
                  <a:cubicBezTo>
                    <a:pt x="0" y="834949"/>
                    <a:pt x="53008" y="887957"/>
                    <a:pt x="118394" y="887957"/>
                  </a:cubicBezTo>
                  <a:lnTo>
                    <a:pt x="554973" y="887957"/>
                  </a:lnTo>
                  <a:lnTo>
                    <a:pt x="554973" y="1065548"/>
                  </a:lnTo>
                  <a:lnTo>
                    <a:pt x="741444" y="887957"/>
                  </a:lnTo>
                  <a:lnTo>
                    <a:pt x="942714" y="887957"/>
                  </a:lnTo>
                  <a:lnTo>
                    <a:pt x="1058149" y="1065548"/>
                  </a:lnTo>
                  <a:lnTo>
                    <a:pt x="1164703" y="887957"/>
                  </a:lnTo>
                  <a:lnTo>
                    <a:pt x="1374853" y="887957"/>
                  </a:lnTo>
                  <a:lnTo>
                    <a:pt x="1561324" y="1065548"/>
                  </a:lnTo>
                  <a:lnTo>
                    <a:pt x="1561324" y="887957"/>
                  </a:lnTo>
                  <a:lnTo>
                    <a:pt x="2034901" y="887957"/>
                  </a:lnTo>
                  <a:cubicBezTo>
                    <a:pt x="2100287" y="887957"/>
                    <a:pt x="2153296" y="834949"/>
                    <a:pt x="2153296" y="769563"/>
                  </a:cubicBezTo>
                  <a:lnTo>
                    <a:pt x="2153296" y="118394"/>
                  </a:lnTo>
                  <a:cubicBezTo>
                    <a:pt x="2153296" y="53007"/>
                    <a:pt x="2100287" y="0"/>
                    <a:pt x="2034901" y="0"/>
                  </a:cubicBezTo>
                  <a:close/>
                  <a:moveTo>
                    <a:pt x="295986" y="266387"/>
                  </a:moveTo>
                  <a:lnTo>
                    <a:pt x="1679718" y="266387"/>
                  </a:lnTo>
                  <a:lnTo>
                    <a:pt x="1679718" y="325584"/>
                  </a:lnTo>
                  <a:lnTo>
                    <a:pt x="295986" y="325584"/>
                  </a:lnTo>
                  <a:close/>
                  <a:moveTo>
                    <a:pt x="1383733" y="621570"/>
                  </a:moveTo>
                  <a:lnTo>
                    <a:pt x="295986" y="621570"/>
                  </a:lnTo>
                  <a:lnTo>
                    <a:pt x="295986" y="562373"/>
                  </a:lnTo>
                  <a:lnTo>
                    <a:pt x="1383733" y="562373"/>
                  </a:lnTo>
                  <a:close/>
                  <a:moveTo>
                    <a:pt x="1857310" y="473577"/>
                  </a:moveTo>
                  <a:lnTo>
                    <a:pt x="295986" y="473577"/>
                  </a:lnTo>
                  <a:lnTo>
                    <a:pt x="295986" y="414380"/>
                  </a:lnTo>
                  <a:lnTo>
                    <a:pt x="1857310" y="414380"/>
                  </a:lnTo>
                  <a:close/>
                </a:path>
              </a:pathLst>
            </a:custGeom>
            <a:solidFill>
              <a:schemeClr val="bg1"/>
            </a:solidFill>
            <a:ln w="13373" cap="flat">
              <a:solidFill>
                <a:schemeClr val="dk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5FF4672-0BFC-45A9-AA65-3947C4EFE076}"/>
              </a:ext>
            </a:extLst>
          </p:cNvPr>
          <p:cNvSpPr txBox="1"/>
          <p:nvPr/>
        </p:nvSpPr>
        <p:spPr>
          <a:xfrm>
            <a:off x="8302740" y="2247261"/>
            <a:ext cx="20389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Working together for our customers</a:t>
            </a:r>
          </a:p>
        </p:txBody>
      </p:sp>
    </p:spTree>
    <p:extLst>
      <p:ext uri="{BB962C8B-B14F-4D97-AF65-F5344CB8AC3E}">
        <p14:creationId xmlns:p14="http://schemas.microsoft.com/office/powerpoint/2010/main" val="16650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FFE72-1C05-4F76-AFAA-EE60E080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 new Interface…?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8C5E65-F795-4D75-A413-E7E4963B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849C3F-3FF1-492C-A2CD-CB2F4468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" name="Grafik 25">
            <a:extLst>
              <a:ext uri="{FF2B5EF4-FFF2-40B4-BE49-F238E27FC236}">
                <a16:creationId xmlns:a16="http://schemas.microsoft.com/office/drawing/2014/main" id="{5DF8FEBB-970E-4226-8936-953978AA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" t="10251" r="34" b="17481"/>
          <a:stretch/>
        </p:blipFill>
        <p:spPr>
          <a:xfrm>
            <a:off x="418377" y="1575187"/>
            <a:ext cx="11393166" cy="4741212"/>
          </a:xfrm>
          <a:prstGeom prst="rect">
            <a:avLst/>
          </a:prstGeom>
          <a:effectLst/>
        </p:spPr>
      </p:pic>
      <p:sp>
        <p:nvSpPr>
          <p:cNvPr id="24" name="Rechteck 27">
            <a:extLst>
              <a:ext uri="{FF2B5EF4-FFF2-40B4-BE49-F238E27FC236}">
                <a16:creationId xmlns:a16="http://schemas.microsoft.com/office/drawing/2014/main" id="{2CFC7576-0380-49F1-B970-D8E5C20F9222}"/>
              </a:ext>
            </a:extLst>
          </p:cNvPr>
          <p:cNvSpPr/>
          <p:nvPr/>
        </p:nvSpPr>
        <p:spPr>
          <a:xfrm>
            <a:off x="418377" y="1575187"/>
            <a:ext cx="11393166" cy="4741212"/>
          </a:xfrm>
          <a:prstGeom prst="rect">
            <a:avLst/>
          </a:prstGeom>
          <a:solidFill>
            <a:schemeClr val="accent3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29" name="Rechteck 26">
            <a:extLst>
              <a:ext uri="{FF2B5EF4-FFF2-40B4-BE49-F238E27FC236}">
                <a16:creationId xmlns:a16="http://schemas.microsoft.com/office/drawing/2014/main" id="{ECDEDE41-F74F-484D-A629-9C983F841F7F}"/>
              </a:ext>
            </a:extLst>
          </p:cNvPr>
          <p:cNvSpPr/>
          <p:nvPr/>
        </p:nvSpPr>
        <p:spPr>
          <a:xfrm>
            <a:off x="1568447" y="3989451"/>
            <a:ext cx="9422826" cy="193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Clr>
                <a:schemeClr val="tx2"/>
              </a:buClr>
            </a:pPr>
            <a:r>
              <a:rPr lang="en-US" b="1" dirty="0">
                <a:solidFill>
                  <a:schemeClr val="bg1"/>
                </a:solidFill>
              </a:rPr>
              <a:t>Clear message from IPC: </a:t>
            </a:r>
            <a:br>
              <a:rPr lang="en-US" sz="3201" b="1" dirty="0">
                <a:solidFill>
                  <a:schemeClr val="bg1"/>
                </a:solidFill>
              </a:rPr>
            </a:br>
            <a:r>
              <a:rPr lang="en-US" sz="3201" b="1" dirty="0">
                <a:solidFill>
                  <a:schemeClr val="bg1"/>
                </a:solidFill>
              </a:rPr>
              <a:t>IPC-HERMES-9852 represents THE next generation horizontal communication standard and replaces IPC-SMEMA-9851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A3B14E-E104-4777-B738-713E5DB84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79" y="2019371"/>
            <a:ext cx="2477815" cy="17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B5EDFBE-6AC2-462C-91AC-EA4CDF2F48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3940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074E41-DFD5-41E4-AA09-58D2C327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DD980-550F-4BB1-840C-964FF13B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921FD-6AF6-4A46-B63B-6DC138D6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9204330F-C5AD-4AC0-88A8-9CB1F8F7EBD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" name="Textplatzhalter 21">
            <a:extLst>
              <a:ext uri="{FF2B5EF4-FFF2-40B4-BE49-F238E27FC236}">
                <a16:creationId xmlns:a16="http://schemas.microsoft.com/office/drawing/2014/main" id="{6B4D5B92-65D8-4470-A52B-BABFFD309147}"/>
              </a:ext>
            </a:extLst>
          </p:cNvPr>
          <p:cNvSpPr txBox="1">
            <a:spLocks/>
          </p:cNvSpPr>
          <p:nvPr/>
        </p:nvSpPr>
        <p:spPr>
          <a:xfrm>
            <a:off x="3313526" y="3813952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Enabled by IPC-HERMES-9852 – Factory Multivendor Workflows</a:t>
            </a:r>
          </a:p>
        </p:txBody>
      </p:sp>
      <p:sp>
        <p:nvSpPr>
          <p:cNvPr id="21" name="Textplatzhalter 22">
            <a:extLst>
              <a:ext uri="{FF2B5EF4-FFF2-40B4-BE49-F238E27FC236}">
                <a16:creationId xmlns:a16="http://schemas.microsoft.com/office/drawing/2014/main" id="{40246829-E8DF-4662-AB2A-9A56E982313E}"/>
              </a:ext>
            </a:extLst>
          </p:cNvPr>
          <p:cNvSpPr txBox="1">
            <a:spLocks/>
          </p:cNvSpPr>
          <p:nvPr/>
        </p:nvSpPr>
        <p:spPr>
          <a:xfrm>
            <a:off x="3313526" y="3285765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IPC-HERMES-9852 can do much more </a:t>
            </a:r>
          </a:p>
        </p:txBody>
      </p:sp>
      <p:sp>
        <p:nvSpPr>
          <p:cNvPr id="22" name="Textplatzhalter 23">
            <a:extLst>
              <a:ext uri="{FF2B5EF4-FFF2-40B4-BE49-F238E27FC236}">
                <a16:creationId xmlns:a16="http://schemas.microsoft.com/office/drawing/2014/main" id="{807C39C3-1F24-4640-8C8C-B21D439871EA}"/>
              </a:ext>
            </a:extLst>
          </p:cNvPr>
          <p:cNvSpPr txBox="1">
            <a:spLocks/>
          </p:cNvSpPr>
          <p:nvPr/>
        </p:nvSpPr>
        <p:spPr>
          <a:xfrm>
            <a:off x="3313526" y="2757577"/>
            <a:ext cx="6721556" cy="480111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IPC-HERMES-9852 as SMEMA++</a:t>
            </a:r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A5FD6828-1FEF-4512-847A-A729C477DAAC}"/>
              </a:ext>
            </a:extLst>
          </p:cNvPr>
          <p:cNvSpPr txBox="1">
            <a:spLocks/>
          </p:cNvSpPr>
          <p:nvPr/>
        </p:nvSpPr>
        <p:spPr>
          <a:xfrm>
            <a:off x="3313526" y="2229390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Overview: Why a new Interface?</a:t>
            </a:r>
          </a:p>
        </p:txBody>
      </p:sp>
      <p:sp>
        <p:nvSpPr>
          <p:cNvPr id="14" name="Textplatzhalter 21">
            <a:extLst>
              <a:ext uri="{FF2B5EF4-FFF2-40B4-BE49-F238E27FC236}">
                <a16:creationId xmlns:a16="http://schemas.microsoft.com/office/drawing/2014/main" id="{30D79E38-1298-4DA4-AC4E-012CE7BB84A9}"/>
              </a:ext>
            </a:extLst>
          </p:cNvPr>
          <p:cNvSpPr txBox="1">
            <a:spLocks/>
          </p:cNvSpPr>
          <p:nvPr/>
        </p:nvSpPr>
        <p:spPr>
          <a:xfrm>
            <a:off x="3313526" y="4342139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Relation IPC-HERMES-9852 to IPC-CFX-2591</a:t>
            </a:r>
          </a:p>
        </p:txBody>
      </p:sp>
      <p:sp>
        <p:nvSpPr>
          <p:cNvPr id="15" name="Textplatzhalter 21">
            <a:extLst>
              <a:ext uri="{FF2B5EF4-FFF2-40B4-BE49-F238E27FC236}">
                <a16:creationId xmlns:a16="http://schemas.microsoft.com/office/drawing/2014/main" id="{4D82A5C5-9322-4AC4-BD1A-3E2AA25DC31C}"/>
              </a:ext>
            </a:extLst>
          </p:cNvPr>
          <p:cNvSpPr txBox="1">
            <a:spLocks/>
          </p:cNvSpPr>
          <p:nvPr/>
        </p:nvSpPr>
        <p:spPr>
          <a:xfrm>
            <a:off x="3313526" y="4882518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Summary of Benefits &amp; Members</a:t>
            </a:r>
          </a:p>
        </p:txBody>
      </p:sp>
    </p:spTree>
    <p:extLst>
      <p:ext uri="{BB962C8B-B14F-4D97-AF65-F5344CB8AC3E}">
        <p14:creationId xmlns:p14="http://schemas.microsoft.com/office/powerpoint/2010/main" val="272180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700A5E-CD23-42C5-A1D1-1933826130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4666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4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772C6826-66C6-4D22-AA21-F9FA26FFAE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AB834549-8D7F-4000-927F-BA045FB21E5B}"/>
              </a:ext>
            </a:extLst>
          </p:cNvPr>
          <p:cNvSpPr/>
          <p:nvPr/>
        </p:nvSpPr>
        <p:spPr>
          <a:xfrm>
            <a:off x="269366" y="1989301"/>
            <a:ext cx="8325076" cy="448386"/>
          </a:xfrm>
          <a:prstGeom prst="roundRect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80E57B-AFCD-43FE-99E9-C0BB2820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IPC-HERMES-9852?</a:t>
            </a:r>
            <a:br>
              <a:rPr lang="en-US" dirty="0"/>
            </a:br>
            <a:r>
              <a:rPr lang="en-US" dirty="0"/>
              <a:t>Automated Data Transfer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56B456-61B2-4499-8DA6-0A11968A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01139A-EDDD-4A45-BB18-1DFB082D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59">
            <a:extLst>
              <a:ext uri="{FF2B5EF4-FFF2-40B4-BE49-F238E27FC236}">
                <a16:creationId xmlns:a16="http://schemas.microsoft.com/office/drawing/2014/main" id="{AE0770D1-281E-4A9E-90DC-41783EAFD7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39198" y="2547608"/>
            <a:ext cx="11634032" cy="1196504"/>
          </a:xfrm>
          <a:prstGeom prst="rect">
            <a:avLst/>
          </a:prstGeom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BF3036E2-8C61-4EA3-911A-51605A3DF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55" y="4129021"/>
            <a:ext cx="2072417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Oven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C03DEF02-658F-43AA-B741-2535AD16E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880" y="4125476"/>
            <a:ext cx="44313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AOI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01D7AD4-6CA0-471B-8DFC-0DFA131BF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13" y="4128775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1E453428-D343-406F-A657-0CC434D26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433" y="4125476"/>
            <a:ext cx="50722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ICT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3D5CF14A-C2B5-4582-9580-2281B9BA4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5405" y="4125476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F-Test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B007EB04-6DF2-45F1-917D-6FC4EB69F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6003" y="4129452"/>
            <a:ext cx="55119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0F7BDCF2-B1A0-4F31-9197-C57A229E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639" y="4136876"/>
            <a:ext cx="1008232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SPI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4E599207-2415-4FBC-B722-ABA13A6F4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45" y="4136556"/>
            <a:ext cx="583078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Print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7F7E8249-8362-44AB-8D46-CCDD34199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158" y="4133810"/>
            <a:ext cx="169714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Place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83FF052C-DDFD-4617-9BFD-A27FBC74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20" y="4133810"/>
            <a:ext cx="432724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CPI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5E949299-2AF5-4614-9562-37146DF3C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42" y="4133810"/>
            <a:ext cx="75827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Shield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5311446-F7F1-477D-9578-ABCD0D10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338" y="4133809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Trans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E0A6209D-341A-4E91-B28E-B79C341BC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8" y="4136556"/>
            <a:ext cx="68397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Load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17CF8D70-21D8-4F81-83F4-01ECF99BD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658" y="4131693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Trans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C8E98FD-D347-4F63-BFBC-984BC7871D83}"/>
              </a:ext>
            </a:extLst>
          </p:cNvPr>
          <p:cNvSpPr/>
          <p:nvPr/>
        </p:nvSpPr>
        <p:spPr>
          <a:xfrm>
            <a:off x="1016305" y="4801449"/>
            <a:ext cx="448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Manual conveyor adjustment</a:t>
            </a:r>
            <a:endParaRPr lang="de-DE" sz="1600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7204E7B-3E68-40D1-A53D-78055AD6C5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21490" r="24256" b="20896"/>
          <a:stretch/>
        </p:blipFill>
        <p:spPr>
          <a:xfrm>
            <a:off x="9951442" y="878531"/>
            <a:ext cx="1218830" cy="135306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F0F9357-03A2-40FE-A8C8-E630DB82A9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9" r="3600" b="28108"/>
          <a:stretch/>
        </p:blipFill>
        <p:spPr>
          <a:xfrm>
            <a:off x="7210991" y="4793239"/>
            <a:ext cx="3665012" cy="1744856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BBA1FF4A-8BD2-4A3A-B0D6-1E0C41E3E975}"/>
              </a:ext>
            </a:extLst>
          </p:cNvPr>
          <p:cNvSpPr/>
          <p:nvPr/>
        </p:nvSpPr>
        <p:spPr>
          <a:xfrm>
            <a:off x="1016305" y="4801196"/>
            <a:ext cx="4885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1"/>
                </a:solidFill>
              </a:rPr>
              <a:t>Automated conveyor adjustment</a:t>
            </a:r>
            <a:endParaRPr lang="de-DE" sz="1600" b="1" dirty="0">
              <a:solidFill>
                <a:schemeClr val="accent1"/>
              </a:solidFill>
            </a:endParaRPr>
          </a:p>
        </p:txBody>
      </p:sp>
      <p:sp>
        <p:nvSpPr>
          <p:cNvPr id="27" name="Pfeil nach rechts 58">
            <a:extLst>
              <a:ext uri="{FF2B5EF4-FFF2-40B4-BE49-F238E27FC236}">
                <a16:creationId xmlns:a16="http://schemas.microsoft.com/office/drawing/2014/main" id="{32E1CCCE-E299-4CEF-99B0-81A5683C4827}"/>
              </a:ext>
            </a:extLst>
          </p:cNvPr>
          <p:cNvSpPr/>
          <p:nvPr/>
        </p:nvSpPr>
        <p:spPr>
          <a:xfrm>
            <a:off x="431646" y="3968453"/>
            <a:ext cx="11634034" cy="60973"/>
          </a:xfrm>
          <a:prstGeom prst="rightArrow">
            <a:avLst/>
          </a:prstGeom>
          <a:solidFill>
            <a:srgbClr val="00CC00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6" tIns="60955" rIns="121916" bIns="60955" rtlCol="0" anchor="ctr"/>
          <a:lstStyle/>
          <a:p>
            <a:pPr algn="ctr" defTabSz="1625816"/>
            <a:endParaRPr lang="en-US" sz="3201" dirty="0">
              <a:solidFill>
                <a:prstClr val="white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19668F0-E3B3-40A1-8288-0778BF8A4914}"/>
              </a:ext>
            </a:extLst>
          </p:cNvPr>
          <p:cNvSpPr/>
          <p:nvPr/>
        </p:nvSpPr>
        <p:spPr>
          <a:xfrm>
            <a:off x="4576814" y="3709219"/>
            <a:ext cx="3260060" cy="29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4" dirty="0">
                <a:solidFill>
                  <a:schemeClr val="accent1"/>
                </a:solidFill>
              </a:rPr>
              <a:t>Protocol with board information</a:t>
            </a:r>
            <a:endParaRPr lang="de-DE" sz="1334" dirty="0">
              <a:solidFill>
                <a:schemeClr val="accent1"/>
              </a:solidFill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9F0227F9-7385-4C24-8EC6-CBBDF2D94436}"/>
              </a:ext>
            </a:extLst>
          </p:cNvPr>
          <p:cNvCxnSpPr>
            <a:cxnSpLocks/>
          </p:cNvCxnSpPr>
          <p:nvPr/>
        </p:nvCxnSpPr>
        <p:spPr>
          <a:xfrm>
            <a:off x="8686524" y="6068449"/>
            <a:ext cx="461759" cy="87531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2F26FE4F-ECAE-4E55-BC1E-000E54CFA8D6}"/>
              </a:ext>
            </a:extLst>
          </p:cNvPr>
          <p:cNvCxnSpPr>
            <a:cxnSpLocks/>
          </p:cNvCxnSpPr>
          <p:nvPr/>
        </p:nvCxnSpPr>
        <p:spPr>
          <a:xfrm>
            <a:off x="9322932" y="5676684"/>
            <a:ext cx="492509" cy="90112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A79890EF-C25C-4B41-BAFC-14440DBA583E}"/>
              </a:ext>
            </a:extLst>
          </p:cNvPr>
          <p:cNvCxnSpPr>
            <a:cxnSpLocks/>
          </p:cNvCxnSpPr>
          <p:nvPr/>
        </p:nvCxnSpPr>
        <p:spPr>
          <a:xfrm>
            <a:off x="9815442" y="5328930"/>
            <a:ext cx="507593" cy="91033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65F54269-1A3B-4183-AAA3-E4D9D1BD4C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17" y="4734284"/>
            <a:ext cx="570105" cy="505512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56CA62F1-E71A-4723-A79F-FBC008490DDE}"/>
              </a:ext>
            </a:extLst>
          </p:cNvPr>
          <p:cNvSpPr/>
          <p:nvPr/>
        </p:nvSpPr>
        <p:spPr>
          <a:xfrm>
            <a:off x="1016306" y="5239795"/>
            <a:ext cx="412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Barcode reader adjustment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7B6192A-EE23-41F1-96D8-E16DA830D5C0}"/>
              </a:ext>
            </a:extLst>
          </p:cNvPr>
          <p:cNvSpPr/>
          <p:nvPr/>
        </p:nvSpPr>
        <p:spPr>
          <a:xfrm>
            <a:off x="1007844" y="5700563"/>
            <a:ext cx="412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High number of barcode readers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5C8A3844-AE53-4CB4-9906-B6C253E14E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020" y="3361254"/>
            <a:ext cx="288356" cy="28835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9CC81E2-C8F1-4D6C-B5EF-92A9985A09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11" y="3361254"/>
            <a:ext cx="288356" cy="28835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C0A58EF2-DF23-4F1E-ADCC-6724FA6BF7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77" y="3361254"/>
            <a:ext cx="288356" cy="28835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14B0A2F-8D09-4C55-8A8E-B5EC2885C1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04" y="3355640"/>
            <a:ext cx="288356" cy="288356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13F5E9F0-E57A-44EF-99C7-DAC01CD873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50" y="3351286"/>
            <a:ext cx="288356" cy="28835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B460A3C9-4FD3-4809-96C6-434A7AA1B9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59" y="3322156"/>
            <a:ext cx="288356" cy="288356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CD53520-41FC-45E0-B848-2356B6B652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62" y="3322156"/>
            <a:ext cx="288356" cy="288356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4CC4C1B-0257-4406-8E9A-B13B10D2C3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99" y="3322156"/>
            <a:ext cx="288356" cy="288356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4C4F4189-75E4-4CFD-B8D6-A647043F88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14" y="3322156"/>
            <a:ext cx="288356" cy="288356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E4C554AE-D92F-48F0-B633-85BA93E131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" y="3322156"/>
            <a:ext cx="288356" cy="288356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5731005-65C2-4692-A7A2-8898219738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28" y="3322156"/>
            <a:ext cx="288356" cy="288356"/>
          </a:xfrm>
          <a:prstGeom prst="rect">
            <a:avLst/>
          </a:prstGeom>
        </p:spPr>
      </p:pic>
      <p:sp>
        <p:nvSpPr>
          <p:cNvPr id="46" name="Rechteck 45">
            <a:extLst>
              <a:ext uri="{FF2B5EF4-FFF2-40B4-BE49-F238E27FC236}">
                <a16:creationId xmlns:a16="http://schemas.microsoft.com/office/drawing/2014/main" id="{801CD384-A41A-4FC3-B050-3590369EDF79}"/>
              </a:ext>
            </a:extLst>
          </p:cNvPr>
          <p:cNvSpPr/>
          <p:nvPr/>
        </p:nvSpPr>
        <p:spPr>
          <a:xfrm>
            <a:off x="226840" y="3033540"/>
            <a:ext cx="335564" cy="224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99E39528-4423-4B52-954A-8CFD67CF94D8}"/>
              </a:ext>
            </a:extLst>
          </p:cNvPr>
          <p:cNvSpPr/>
          <p:nvPr/>
        </p:nvSpPr>
        <p:spPr>
          <a:xfrm>
            <a:off x="271113" y="3010892"/>
            <a:ext cx="256566" cy="2883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B83948B3-E083-480C-88F7-3FA6E6614D90}"/>
              </a:ext>
            </a:extLst>
          </p:cNvPr>
          <p:cNvSpPr/>
          <p:nvPr/>
        </p:nvSpPr>
        <p:spPr>
          <a:xfrm>
            <a:off x="272245" y="2993182"/>
            <a:ext cx="131701" cy="3060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F387C7AD-EB6B-416B-8BC5-E7FCAD37A8D1}"/>
              </a:ext>
            </a:extLst>
          </p:cNvPr>
          <p:cNvSpPr/>
          <p:nvPr/>
        </p:nvSpPr>
        <p:spPr>
          <a:xfrm>
            <a:off x="475908" y="2130001"/>
            <a:ext cx="335564" cy="224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5B28FCB-4491-49B3-B6A5-38EB63E2CD37}"/>
              </a:ext>
            </a:extLst>
          </p:cNvPr>
          <p:cNvSpPr/>
          <p:nvPr/>
        </p:nvSpPr>
        <p:spPr>
          <a:xfrm>
            <a:off x="1919579" y="2060583"/>
            <a:ext cx="151993" cy="318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222E26EB-8B9C-4D96-A5DC-7E2BAFF41BE5}"/>
              </a:ext>
            </a:extLst>
          </p:cNvPr>
          <p:cNvSpPr/>
          <p:nvPr/>
        </p:nvSpPr>
        <p:spPr>
          <a:xfrm>
            <a:off x="1328607" y="2085579"/>
            <a:ext cx="131701" cy="3060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EE9C604D-A148-44C3-AC76-982CC34F2120}"/>
              </a:ext>
            </a:extLst>
          </p:cNvPr>
          <p:cNvCxnSpPr>
            <a:cxnSpLocks/>
          </p:cNvCxnSpPr>
          <p:nvPr/>
        </p:nvCxnSpPr>
        <p:spPr>
          <a:xfrm>
            <a:off x="2204499" y="2046071"/>
            <a:ext cx="0" cy="3188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14166A0E-3FC2-49D8-9A91-9A122DB98AAA}"/>
              </a:ext>
            </a:extLst>
          </p:cNvPr>
          <p:cNvCxnSpPr>
            <a:cxnSpLocks/>
          </p:cNvCxnSpPr>
          <p:nvPr/>
        </p:nvCxnSpPr>
        <p:spPr>
          <a:xfrm>
            <a:off x="1532269" y="2090839"/>
            <a:ext cx="0" cy="2692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BBED2A46-62A8-41BE-B483-49A8861B3CF8}"/>
              </a:ext>
            </a:extLst>
          </p:cNvPr>
          <p:cNvCxnSpPr>
            <a:cxnSpLocks/>
          </p:cNvCxnSpPr>
          <p:nvPr/>
        </p:nvCxnSpPr>
        <p:spPr>
          <a:xfrm>
            <a:off x="908832" y="2130002"/>
            <a:ext cx="0" cy="2349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A8335736-6BFF-465D-A9E7-A82E6D0D8D85}"/>
              </a:ext>
            </a:extLst>
          </p:cNvPr>
          <p:cNvSpPr txBox="1"/>
          <p:nvPr/>
        </p:nvSpPr>
        <p:spPr>
          <a:xfrm>
            <a:off x="860039" y="2085334"/>
            <a:ext cx="292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C9C1CC2F-6BE2-42A2-BE83-8ED53E5A09B0}"/>
              </a:ext>
            </a:extLst>
          </p:cNvPr>
          <p:cNvSpPr txBox="1"/>
          <p:nvPr/>
        </p:nvSpPr>
        <p:spPr>
          <a:xfrm>
            <a:off x="1532269" y="2065586"/>
            <a:ext cx="292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3DA78636-DAB5-4EE8-8A23-FE56D9FDC559}"/>
              </a:ext>
            </a:extLst>
          </p:cNvPr>
          <p:cNvSpPr txBox="1"/>
          <p:nvPr/>
        </p:nvSpPr>
        <p:spPr>
          <a:xfrm>
            <a:off x="2155344" y="2036484"/>
            <a:ext cx="292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1B0C9411-D25F-4D63-A61D-AE7E98855892}"/>
              </a:ext>
            </a:extLst>
          </p:cNvPr>
          <p:cNvSpPr txBox="1"/>
          <p:nvPr/>
        </p:nvSpPr>
        <p:spPr>
          <a:xfrm>
            <a:off x="2384050" y="2057077"/>
            <a:ext cx="6261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Different boards widths in one line, at the same time and without operator intervention</a:t>
            </a:r>
          </a:p>
        </p:txBody>
      </p:sp>
    </p:spTree>
    <p:extLst>
      <p:ext uri="{BB962C8B-B14F-4D97-AF65-F5344CB8AC3E}">
        <p14:creationId xmlns:p14="http://schemas.microsoft.com/office/powerpoint/2010/main" val="15475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1.97531E-6 L 0.94028 -0.00339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4" y="-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11111E-6 3.45679E-6 L 0.94028 -0.0034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4" y="-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2.22222E-6 -1.97531E-6 L 0.94028 -0.00339 " pathEditMode="relative" rAng="0" ptsTypes="AA">
                                      <p:cBhvr>
                                        <p:cTn id="16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3" grpId="0"/>
      <p:bldP spid="26" grpId="0"/>
      <p:bldP spid="27" grpId="0" animBg="1"/>
      <p:bldP spid="28" grpId="0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5B89EE5-C074-4583-BB92-A3FF9CD34F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838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6D4099B4-8B64-4294-BD13-2C31043402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E8CBD65D-C937-418D-BF2C-E8383D99ECAD}"/>
              </a:ext>
            </a:extLst>
          </p:cNvPr>
          <p:cNvSpPr/>
          <p:nvPr/>
        </p:nvSpPr>
        <p:spPr>
          <a:xfrm>
            <a:off x="1007844" y="5700563"/>
            <a:ext cx="412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High number of barcode readers</a:t>
            </a:r>
          </a:p>
        </p:txBody>
      </p:sp>
      <p:sp>
        <p:nvSpPr>
          <p:cNvPr id="41" name="Rechteck 27">
            <a:extLst>
              <a:ext uri="{FF2B5EF4-FFF2-40B4-BE49-F238E27FC236}">
                <a16:creationId xmlns:a16="http://schemas.microsoft.com/office/drawing/2014/main" id="{640C8D22-A7CB-4955-8AE0-C08811775DC8}"/>
              </a:ext>
            </a:extLst>
          </p:cNvPr>
          <p:cNvSpPr/>
          <p:nvPr/>
        </p:nvSpPr>
        <p:spPr>
          <a:xfrm>
            <a:off x="1007844" y="5701281"/>
            <a:ext cx="8458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1"/>
                </a:solidFill>
              </a:rPr>
              <a:t>Speed optimization and buffer adjustment…</a:t>
            </a:r>
            <a:endParaRPr lang="de-DE" sz="1600" b="1" dirty="0">
              <a:solidFill>
                <a:schemeClr val="accent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7CC0B38-AF89-47B9-A1C2-17B32DD379D2}"/>
              </a:ext>
            </a:extLst>
          </p:cNvPr>
          <p:cNvSpPr/>
          <p:nvPr/>
        </p:nvSpPr>
        <p:spPr>
          <a:xfrm>
            <a:off x="1007844" y="5231512"/>
            <a:ext cx="8458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1"/>
                </a:solidFill>
              </a:rPr>
              <a:t>Board identification (barcode / RFID…) needed only once per line</a:t>
            </a:r>
            <a:endParaRPr lang="de-DE" sz="1600" b="1" dirty="0">
              <a:solidFill>
                <a:schemeClr val="accent1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2084F306-8944-4E0E-A052-3EFC58917DC1}"/>
              </a:ext>
            </a:extLst>
          </p:cNvPr>
          <p:cNvSpPr/>
          <p:nvPr/>
        </p:nvSpPr>
        <p:spPr>
          <a:xfrm>
            <a:off x="1016306" y="5239795"/>
            <a:ext cx="412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/>
              <a:t>Barcode reader adjustment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117FB1D-FA25-4FF7-A998-1ECB129D8832}"/>
              </a:ext>
            </a:extLst>
          </p:cNvPr>
          <p:cNvSpPr/>
          <p:nvPr/>
        </p:nvSpPr>
        <p:spPr>
          <a:xfrm>
            <a:off x="1016304" y="4803133"/>
            <a:ext cx="4885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1"/>
                </a:solidFill>
              </a:rPr>
              <a:t>Automated conveyor adjustment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7B904C-7264-4EAB-80A7-82895C5B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4" y="81840"/>
            <a:ext cx="10441531" cy="1141211"/>
          </a:xfrm>
        </p:spPr>
        <p:txBody>
          <a:bodyPr/>
          <a:lstStyle/>
          <a:p>
            <a:r>
              <a:rPr lang="en-US" dirty="0"/>
              <a:t>Why IPC-HERMES-9852?</a:t>
            </a:r>
            <a:br>
              <a:rPr lang="en-US" dirty="0"/>
            </a:br>
            <a:r>
              <a:rPr lang="en-US" dirty="0"/>
              <a:t>Full Data Availability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B616E8C-57CA-498E-A8AC-A47F829B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CD2572-9C88-4777-A1AE-206333FA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59">
            <a:extLst>
              <a:ext uri="{FF2B5EF4-FFF2-40B4-BE49-F238E27FC236}">
                <a16:creationId xmlns:a16="http://schemas.microsoft.com/office/drawing/2014/main" id="{DA413D76-7863-44F9-898D-5D9CF12E1B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39198" y="2547608"/>
            <a:ext cx="11634032" cy="119650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C952AEC-5250-48E7-8F45-FD8454F6D1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1034" y="673032"/>
            <a:ext cx="1154033" cy="142261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74A6EF46-6832-4ABD-87D0-EDC0C6E808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020" y="3361254"/>
            <a:ext cx="288356" cy="28835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A09DC87-B350-40B0-B147-9D7220EF78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11" y="3361254"/>
            <a:ext cx="288356" cy="288356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BB206A7-5770-453C-993A-C8DA826003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77" y="3361254"/>
            <a:ext cx="288356" cy="28835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8384DDDF-30D7-422E-AEF3-77245D1A23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04" y="3355640"/>
            <a:ext cx="288356" cy="28835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87982DE-9908-4E70-8A27-01227EAEE7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50" y="3351286"/>
            <a:ext cx="288356" cy="28835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9DD78165-7AD4-4D68-91B0-26462DDA1C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59" y="3322156"/>
            <a:ext cx="288356" cy="28835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920BA236-5204-40B6-ABE3-8D0F940F26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62" y="3322156"/>
            <a:ext cx="288356" cy="28835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8D4AEDA3-4091-4BB6-8173-839B56ECE4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99" y="3322156"/>
            <a:ext cx="288356" cy="28835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5F880AF-0C06-4E69-87D9-9EE0933FB3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28" y="3322156"/>
            <a:ext cx="288356" cy="288356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82351C8D-5BA3-46B2-8E1D-CBDC382B02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14" y="3322156"/>
            <a:ext cx="288356" cy="28835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9397149-2216-416A-BA64-09C7311F15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" y="3322156"/>
            <a:ext cx="288356" cy="28835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0EA9CF1-797A-4B04-A3F2-2A28C50751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65" y="5154472"/>
            <a:ext cx="570105" cy="50551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C90EFD7-A3A6-49DB-97D9-DF9CD64828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65" y="5641508"/>
            <a:ext cx="570105" cy="505512"/>
          </a:xfrm>
          <a:prstGeom prst="rect">
            <a:avLst/>
          </a:prstGeom>
        </p:spPr>
      </p:pic>
      <p:sp>
        <p:nvSpPr>
          <p:cNvPr id="43" name="Text Box 15">
            <a:extLst>
              <a:ext uri="{FF2B5EF4-FFF2-40B4-BE49-F238E27FC236}">
                <a16:creationId xmlns:a16="http://schemas.microsoft.com/office/drawing/2014/main" id="{6C9AFE97-9838-4007-82D3-AB7AFB93F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55" y="4129021"/>
            <a:ext cx="2072417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Oven</a:t>
            </a: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14897416-E207-4447-8D59-6F3B01267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880" y="4125476"/>
            <a:ext cx="44313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AOI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71E1EA09-5B99-40C0-B044-1B2B515E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13" y="4128775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48" name="Text Box 15">
            <a:extLst>
              <a:ext uri="{FF2B5EF4-FFF2-40B4-BE49-F238E27FC236}">
                <a16:creationId xmlns:a16="http://schemas.microsoft.com/office/drawing/2014/main" id="{F00DAD91-427B-4F12-8E0E-D795D1B35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433" y="4125476"/>
            <a:ext cx="50722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ICT</a:t>
            </a: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5C096CA9-9A99-4007-BFCA-5520E3F1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5405" y="4125476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F-Test</a:t>
            </a:r>
          </a:p>
        </p:txBody>
      </p:sp>
      <p:sp>
        <p:nvSpPr>
          <p:cNvPr id="50" name="Text Box 15">
            <a:extLst>
              <a:ext uri="{FF2B5EF4-FFF2-40B4-BE49-F238E27FC236}">
                <a16:creationId xmlns:a16="http://schemas.microsoft.com/office/drawing/2014/main" id="{4DDD8870-5FA0-492E-B981-4FDC7352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6003" y="4129452"/>
            <a:ext cx="55119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22A6BC57-18E6-402A-8626-F53C8FDF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639" y="4136876"/>
            <a:ext cx="1008232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SPI</a:t>
            </a:r>
          </a:p>
        </p:txBody>
      </p:sp>
      <p:sp>
        <p:nvSpPr>
          <p:cNvPr id="52" name="Text Box 15">
            <a:extLst>
              <a:ext uri="{FF2B5EF4-FFF2-40B4-BE49-F238E27FC236}">
                <a16:creationId xmlns:a16="http://schemas.microsoft.com/office/drawing/2014/main" id="{DEB95EB5-5E1C-4D2A-AE06-87707B471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45" y="4136556"/>
            <a:ext cx="583078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Print</a:t>
            </a:r>
          </a:p>
        </p:txBody>
      </p:sp>
      <p:sp>
        <p:nvSpPr>
          <p:cNvPr id="53" name="Text Box 15">
            <a:extLst>
              <a:ext uri="{FF2B5EF4-FFF2-40B4-BE49-F238E27FC236}">
                <a16:creationId xmlns:a16="http://schemas.microsoft.com/office/drawing/2014/main" id="{2A0F75D6-49CD-4C03-AB4B-71705D0BF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158" y="4133810"/>
            <a:ext cx="169714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Place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494A1CE1-499F-4E2B-ACF4-BFA633AF9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20" y="4133810"/>
            <a:ext cx="432724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CPI</a:t>
            </a: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id="{3B7E4743-E1F4-4244-B035-66DAD45D0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42" y="4133810"/>
            <a:ext cx="75827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Shield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52A32072-0D51-4B9A-A7BE-F0DFBAB52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338" y="4133809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Trans</a:t>
            </a:r>
          </a:p>
        </p:txBody>
      </p:sp>
      <p:sp>
        <p:nvSpPr>
          <p:cNvPr id="57" name="Text Box 15">
            <a:extLst>
              <a:ext uri="{FF2B5EF4-FFF2-40B4-BE49-F238E27FC236}">
                <a16:creationId xmlns:a16="http://schemas.microsoft.com/office/drawing/2014/main" id="{16E06B53-33DE-43A5-B5E1-87E951CB4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8" y="4136556"/>
            <a:ext cx="68397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Load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600BF4B5-FF10-4FB7-B0AA-9CA32987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658" y="4131693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Trans</a:t>
            </a:r>
          </a:p>
        </p:txBody>
      </p:sp>
      <p:pic>
        <p:nvPicPr>
          <p:cNvPr id="59" name="Grafik 23">
            <a:extLst>
              <a:ext uri="{FF2B5EF4-FFF2-40B4-BE49-F238E27FC236}">
                <a16:creationId xmlns:a16="http://schemas.microsoft.com/office/drawing/2014/main" id="{34BC7D3B-9F61-4B83-A7F5-327FC3C2E4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21490" r="24256" b="20896"/>
          <a:stretch/>
        </p:blipFill>
        <p:spPr>
          <a:xfrm>
            <a:off x="9951442" y="878531"/>
            <a:ext cx="1218830" cy="13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1" grpId="0"/>
      <p:bldP spid="28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D97111C-FA25-48BC-AC79-06195DCF95C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1143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3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73F8A8EA-B0DB-4B3D-AFBD-B2A98A1A47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9BABB85-8A62-46AA-BA69-2F514B055866}"/>
              </a:ext>
            </a:extLst>
          </p:cNvPr>
          <p:cNvGrpSpPr/>
          <p:nvPr/>
        </p:nvGrpSpPr>
        <p:grpSpPr>
          <a:xfrm>
            <a:off x="6574851" y="4500238"/>
            <a:ext cx="1870169" cy="1330136"/>
            <a:chOff x="4215391" y="-783773"/>
            <a:chExt cx="1402302" cy="997371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1E313E15-EB02-4B0A-BDF9-BAD346E8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857" y="-783773"/>
              <a:ext cx="997371" cy="997371"/>
            </a:xfrm>
            <a:prstGeom prst="rect">
              <a:avLst/>
            </a:prstGeom>
          </p:spPr>
        </p:pic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894B9723-85A4-45A9-9DAB-B1E9BBFEEDD0}"/>
                </a:ext>
              </a:extLst>
            </p:cNvPr>
            <p:cNvSpPr/>
            <p:nvPr/>
          </p:nvSpPr>
          <p:spPr>
            <a:xfrm>
              <a:off x="4215391" y="-763961"/>
              <a:ext cx="1402302" cy="965221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1"/>
            </a:p>
          </p:txBody>
        </p:sp>
      </p:grpSp>
      <p:sp>
        <p:nvSpPr>
          <p:cNvPr id="49" name="Titel 1">
            <a:extLst>
              <a:ext uri="{FF2B5EF4-FFF2-40B4-BE49-F238E27FC236}">
                <a16:creationId xmlns:a16="http://schemas.microsoft.com/office/drawing/2014/main" id="{704FF9A4-A81D-4F1E-9596-0D18D574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IPC-HERMES-9852?</a:t>
            </a:r>
            <a:br>
              <a:rPr lang="en-US" dirty="0"/>
            </a:br>
            <a:r>
              <a:rPr lang="en-US" dirty="0"/>
              <a:t>Full Data Availability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5D6E84-7391-4774-9EB5-A6A85123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6F6FAE-232D-4B6B-ADB0-98C5BFEF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1C408B1-B4DF-4593-9AD5-1B4C1613D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Proven Ethernet. ONE Interface, ONE Standard!</a:t>
            </a:r>
            <a:endParaRPr lang="de-DE" b="0" dirty="0">
              <a:solidFill>
                <a:schemeClr val="tx1"/>
              </a:solidFill>
            </a:endParaRPr>
          </a:p>
        </p:txBody>
      </p:sp>
      <p:pic>
        <p:nvPicPr>
          <p:cNvPr id="34" name="Picture 59">
            <a:extLst>
              <a:ext uri="{FF2B5EF4-FFF2-40B4-BE49-F238E27FC236}">
                <a16:creationId xmlns:a16="http://schemas.microsoft.com/office/drawing/2014/main" id="{6F1AAB13-A37A-4E11-B291-35EA4D0A29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39198" y="2547608"/>
            <a:ext cx="11634032" cy="1196504"/>
          </a:xfrm>
          <a:prstGeom prst="rect">
            <a:avLst/>
          </a:prstGeom>
        </p:spPr>
      </p:pic>
      <p:sp>
        <p:nvSpPr>
          <p:cNvPr id="35" name="Text Box 15">
            <a:extLst>
              <a:ext uri="{FF2B5EF4-FFF2-40B4-BE49-F238E27FC236}">
                <a16:creationId xmlns:a16="http://schemas.microsoft.com/office/drawing/2014/main" id="{6E7EF3CB-AEF5-42CE-80A8-7CAA6F336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55" y="3908948"/>
            <a:ext cx="2072417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Oven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id="{D9BF68BF-AD0B-425B-A950-D0EC2BF6E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880" y="3905403"/>
            <a:ext cx="44313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AOI</a:t>
            </a: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id="{6C891B29-B789-4969-81E3-AB7C6794D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13" y="3908703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38" name="Text Box 15">
            <a:extLst>
              <a:ext uri="{FF2B5EF4-FFF2-40B4-BE49-F238E27FC236}">
                <a16:creationId xmlns:a16="http://schemas.microsoft.com/office/drawing/2014/main" id="{FB0178AD-B4B0-4D4C-98C4-B358AC35D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433" y="3905403"/>
            <a:ext cx="50722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ICT</a:t>
            </a:r>
          </a:p>
        </p:txBody>
      </p:sp>
      <p:sp>
        <p:nvSpPr>
          <p:cNvPr id="39" name="Text Box 15">
            <a:extLst>
              <a:ext uri="{FF2B5EF4-FFF2-40B4-BE49-F238E27FC236}">
                <a16:creationId xmlns:a16="http://schemas.microsoft.com/office/drawing/2014/main" id="{BA5A0A91-8A8C-46CA-9CE5-D23B8F22F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5405" y="3905403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F-Test</a:t>
            </a: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3BCA2521-2B0D-4739-A06C-25013EECD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6003" y="3909380"/>
            <a:ext cx="55119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2EE93C54-5F6B-467A-8DE4-BC846ECC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639" y="3916803"/>
            <a:ext cx="1008232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SPI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D83BF058-9EC8-4B1C-8FD5-295A95F76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45" y="3916483"/>
            <a:ext cx="583078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Print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20D0E4ED-2675-49B2-9C02-FECDE7860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158" y="3913737"/>
            <a:ext cx="169714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Place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05C855DE-56BE-4BE6-9E42-28B2DBBC6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20" y="3913737"/>
            <a:ext cx="432724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CPI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12351D3B-F800-4050-8C0D-797EEF61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42" y="3913737"/>
            <a:ext cx="75827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Shield</a:t>
            </a: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7C9958D5-5E7B-4AB0-9583-D62DD1ECB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338" y="3913737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Trans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21D462A0-C187-4F10-8189-B48A0EDE0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8" y="3916483"/>
            <a:ext cx="68397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Load</a:t>
            </a:r>
          </a:p>
        </p:txBody>
      </p:sp>
      <p:sp>
        <p:nvSpPr>
          <p:cNvPr id="48" name="Text Box 15">
            <a:extLst>
              <a:ext uri="{FF2B5EF4-FFF2-40B4-BE49-F238E27FC236}">
                <a16:creationId xmlns:a16="http://schemas.microsoft.com/office/drawing/2014/main" id="{A885BE3A-D537-415D-A2B2-1451C6A26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658" y="3911621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Trans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6ED71098-DC9A-4F16-B53B-9EC71BBD611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1" y="4570597"/>
            <a:ext cx="1870169" cy="128725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A9322164-9760-4699-ACAF-0AA85FB8CA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9" t="16433" r="11543" b="6834"/>
          <a:stretch/>
        </p:blipFill>
        <p:spPr>
          <a:xfrm>
            <a:off x="9395090" y="4559488"/>
            <a:ext cx="1870167" cy="1303714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7E8773A4-5DE7-4866-86C4-B28193B9F0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t="17300" r="944" b="6663"/>
          <a:stretch/>
        </p:blipFill>
        <p:spPr>
          <a:xfrm>
            <a:off x="3728229" y="4566082"/>
            <a:ext cx="1896555" cy="1288157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77E4D7E4-BA58-408C-BE84-FD48A142BC7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8" y="4573663"/>
            <a:ext cx="1487994" cy="1319403"/>
          </a:xfrm>
          <a:prstGeom prst="rect">
            <a:avLst/>
          </a:prstGeom>
          <a:noFill/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1CF180C4-27E1-4C2A-BAB1-D3BA9BC96D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5" y="4548317"/>
            <a:ext cx="1487994" cy="1319403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2C948E7D-CBC2-4939-94AE-A3EA8587BA1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53" y="4521196"/>
            <a:ext cx="1487994" cy="1319403"/>
          </a:xfrm>
          <a:prstGeom prst="rect">
            <a:avLst/>
          </a:prstGeom>
          <a:noFill/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EFE0D5B2-EEB8-4EC2-B59F-34D8D131DF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329" y="4528683"/>
            <a:ext cx="1487994" cy="1319403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ECFBEB8A-0EC3-4389-95D6-2660DEBEFEE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8" r="6264" b="8807"/>
          <a:stretch/>
        </p:blipFill>
        <p:spPr>
          <a:xfrm flipH="1">
            <a:off x="4360533" y="4145803"/>
            <a:ext cx="2719384" cy="20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E8DD8B1-BE46-4C24-AE0E-384551336F4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7011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77937300-7ACC-490E-B5A4-67820267B2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3C873C-1D5E-4266-88CA-4BBBA5AA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IPC-HERMES-9852?</a:t>
            </a:r>
            <a:br>
              <a:rPr lang="en-US" dirty="0"/>
            </a:br>
            <a:r>
              <a:rPr lang="en-US" dirty="0"/>
              <a:t>Protocol based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C40AD2-B8EB-4C79-9FBE-B7246A8E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B64937-ECA0-42C8-A8E4-B5E346AC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59">
            <a:extLst>
              <a:ext uri="{FF2B5EF4-FFF2-40B4-BE49-F238E27FC236}">
                <a16:creationId xmlns:a16="http://schemas.microsoft.com/office/drawing/2014/main" id="{00CCD7E0-72D5-417D-90B6-B4E1C981EA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39198" y="2547608"/>
            <a:ext cx="11634032" cy="1196504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5FF99A9-4B63-4A38-BF25-58D8953BBFF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558828" y="3182345"/>
            <a:ext cx="2507436" cy="983110"/>
          </a:xfrm>
          <a:prstGeom prst="line">
            <a:avLst/>
          </a:prstGeom>
          <a:ln w="19050"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CF38EB0-BFF6-4BDE-9C26-C4D717273C99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3024535" y="3182345"/>
            <a:ext cx="2304789" cy="983110"/>
          </a:xfrm>
          <a:prstGeom prst="line">
            <a:avLst/>
          </a:prstGeom>
          <a:ln w="19050"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37">
            <a:extLst>
              <a:ext uri="{FF2B5EF4-FFF2-40B4-BE49-F238E27FC236}">
                <a16:creationId xmlns:a16="http://schemas.microsoft.com/office/drawing/2014/main" id="{8CCADE3B-1BC1-4035-87D8-DFC5BED236D2}"/>
              </a:ext>
            </a:extLst>
          </p:cNvPr>
          <p:cNvSpPr/>
          <p:nvPr/>
        </p:nvSpPr>
        <p:spPr>
          <a:xfrm>
            <a:off x="7258081" y="4165455"/>
            <a:ext cx="1616366" cy="565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Downstream machine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id="{649A573E-F078-478A-B63F-EFEE55939A79}"/>
              </a:ext>
            </a:extLst>
          </p:cNvPr>
          <p:cNvSpPr/>
          <p:nvPr/>
        </p:nvSpPr>
        <p:spPr>
          <a:xfrm>
            <a:off x="2216351" y="4165456"/>
            <a:ext cx="1616366" cy="5629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Upstream machine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A9A985C-AAAF-4F9D-BD8E-3D4A826E9943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8066264" y="4730808"/>
            <a:ext cx="0" cy="1597319"/>
          </a:xfrm>
          <a:prstGeom prst="line">
            <a:avLst/>
          </a:prstGeom>
          <a:ln w="19050"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0080B2D-0EB3-4F6C-8067-DAD78FA4C08A}"/>
              </a:ext>
            </a:extLst>
          </p:cNvPr>
          <p:cNvCxnSpPr/>
          <p:nvPr/>
        </p:nvCxnSpPr>
        <p:spPr>
          <a:xfrm>
            <a:off x="3024534" y="4730808"/>
            <a:ext cx="0" cy="1597319"/>
          </a:xfrm>
          <a:prstGeom prst="line">
            <a:avLst/>
          </a:prstGeom>
          <a:ln w="19050"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761400F-9DEE-4345-94CD-9A6E154BDD65}"/>
              </a:ext>
            </a:extLst>
          </p:cNvPr>
          <p:cNvCxnSpPr>
            <a:cxnSpLocks/>
          </p:cNvCxnSpPr>
          <p:nvPr/>
        </p:nvCxnSpPr>
        <p:spPr>
          <a:xfrm flipH="1">
            <a:off x="3024534" y="5079700"/>
            <a:ext cx="5026593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EE2A637D-5AAB-4CB0-963B-A671C77A5E98}"/>
              </a:ext>
            </a:extLst>
          </p:cNvPr>
          <p:cNvSpPr txBox="1"/>
          <p:nvPr/>
        </p:nvSpPr>
        <p:spPr>
          <a:xfrm>
            <a:off x="6801016" y="4805675"/>
            <a:ext cx="1440493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4" dirty="0"/>
              <a:t>Machine ready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068886D-DF0F-4DCB-BEB8-2FA24ABA8CEF}"/>
              </a:ext>
            </a:extLst>
          </p:cNvPr>
          <p:cNvCxnSpPr>
            <a:cxnSpLocks/>
          </p:cNvCxnSpPr>
          <p:nvPr/>
        </p:nvCxnSpPr>
        <p:spPr>
          <a:xfrm>
            <a:off x="3048215" y="5654329"/>
            <a:ext cx="5002912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84EE21A1-D09D-4B12-9160-1B577D64127B}"/>
              </a:ext>
            </a:extLst>
          </p:cNvPr>
          <p:cNvSpPr txBox="1"/>
          <p:nvPr/>
        </p:nvSpPr>
        <p:spPr>
          <a:xfrm>
            <a:off x="2971533" y="5393560"/>
            <a:ext cx="1616359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4" dirty="0"/>
              <a:t>Board available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34AC4B65-7576-4847-9B23-74353ED53C54}"/>
              </a:ext>
            </a:extLst>
          </p:cNvPr>
          <p:cNvSpPr/>
          <p:nvPr/>
        </p:nvSpPr>
        <p:spPr>
          <a:xfrm>
            <a:off x="4307117" y="4049408"/>
            <a:ext cx="2397547" cy="231148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Board Id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Failed Board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Product Type Id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Flipped Board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Top Barcode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Bottom Barcode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Width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Length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Thickness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Conveyor speed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Top clearance height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Bottom clearance height </a:t>
            </a:r>
          </a:p>
          <a:p>
            <a:pPr marL="144029" indent="-228646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en-US" sz="1134" dirty="0">
                <a:solidFill>
                  <a:schemeClr val="bg1"/>
                </a:solidFill>
              </a:rPr>
              <a:t>Board weight</a:t>
            </a:r>
          </a:p>
        </p:txBody>
      </p:sp>
      <p:sp>
        <p:nvSpPr>
          <p:cNvPr id="20" name="Pfeil nach rechts 58">
            <a:extLst>
              <a:ext uri="{FF2B5EF4-FFF2-40B4-BE49-F238E27FC236}">
                <a16:creationId xmlns:a16="http://schemas.microsoft.com/office/drawing/2014/main" id="{F25160BA-0C68-4D99-B13D-E99315B6D150}"/>
              </a:ext>
            </a:extLst>
          </p:cNvPr>
          <p:cNvSpPr/>
          <p:nvPr/>
        </p:nvSpPr>
        <p:spPr>
          <a:xfrm>
            <a:off x="370672" y="3737548"/>
            <a:ext cx="11634034" cy="60973"/>
          </a:xfrm>
          <a:prstGeom prst="rightArrow">
            <a:avLst/>
          </a:pr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6" tIns="60955" rIns="121916" bIns="60955" rtlCol="0" anchor="ctr"/>
          <a:lstStyle/>
          <a:p>
            <a:pPr algn="ctr" defTabSz="1625816"/>
            <a:endParaRPr lang="en-US" sz="3201" dirty="0">
              <a:solidFill>
                <a:schemeClr val="accent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C465AAE-7673-472A-977E-972E4158AFCA}"/>
              </a:ext>
            </a:extLst>
          </p:cNvPr>
          <p:cNvSpPr/>
          <p:nvPr/>
        </p:nvSpPr>
        <p:spPr>
          <a:xfrm>
            <a:off x="4368995" y="3525827"/>
            <a:ext cx="2534519" cy="26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34" dirty="0">
                <a:solidFill>
                  <a:srgbClr val="008000"/>
                </a:solidFill>
              </a:rPr>
              <a:t>Protocol with board information</a:t>
            </a:r>
            <a:endParaRPr lang="de-DE" sz="1134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93621E-6 -2.11757E-6 L 0.2088 -2.11757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3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  <p:bldP spid="18" grpId="0"/>
      <p:bldP spid="19" grpId="0" animBg="1"/>
      <p:bldP spid="19" grpId="3" animBg="1"/>
      <p:bldP spid="19" grpId="4" animBg="1"/>
      <p:bldP spid="20" grpId="0" animBg="1"/>
      <p:bldP spid="20" grpId="1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B7F3C0F-BCE6-4890-A965-8193CD4DFE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444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8A16E089-AB9C-4F6F-936F-E2913C2B131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B63CA90C-39A0-4A6C-9744-A122503C9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3" y="5302435"/>
            <a:ext cx="1593930" cy="1032546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F5F61F-42DA-479C-BE72-BC48ABC33C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409" y="5765951"/>
            <a:ext cx="8565430" cy="467791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r>
              <a:rPr lang="en-US" sz="1800" dirty="0"/>
              <a:t>Increasing data transfer needs more data movement tools to support</a:t>
            </a:r>
          </a:p>
        </p:txBody>
      </p:sp>
      <p:sp>
        <p:nvSpPr>
          <p:cNvPr id="80" name="Textplatzhalter 6">
            <a:extLst>
              <a:ext uri="{FF2B5EF4-FFF2-40B4-BE49-F238E27FC236}">
                <a16:creationId xmlns:a16="http://schemas.microsoft.com/office/drawing/2014/main" id="{D2C71AF0-D651-47E0-B7D0-8DA6F8122160}"/>
              </a:ext>
            </a:extLst>
          </p:cNvPr>
          <p:cNvSpPr txBox="1">
            <a:spLocks/>
          </p:cNvSpPr>
          <p:nvPr/>
        </p:nvSpPr>
        <p:spPr>
          <a:xfrm>
            <a:off x="511657" y="1727132"/>
            <a:ext cx="8565182" cy="46779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45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The naive approach to data transfer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224083-F2D1-4BAA-9377-2D060D16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IPC-HERMES-9852?</a:t>
            </a:r>
            <a:br>
              <a:rPr lang="en-US" dirty="0"/>
            </a:br>
            <a:r>
              <a:rPr lang="en-US" dirty="0"/>
              <a:t>Advanced M2M Communication for Board Flow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0227F6-213A-41BD-A885-BDF12369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C70E19-D694-4444-B850-2784BE27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59">
            <a:extLst>
              <a:ext uri="{FF2B5EF4-FFF2-40B4-BE49-F238E27FC236}">
                <a16:creationId xmlns:a16="http://schemas.microsoft.com/office/drawing/2014/main" id="{8774A112-F195-4ED2-98EB-2B8389869A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39198" y="2547608"/>
            <a:ext cx="11634032" cy="11965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F37383B-E505-4F94-BD73-0453E230F2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1532022" y="3803079"/>
            <a:ext cx="707914" cy="4008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F4BA9B4-4E6B-41E5-974D-BFE3CA8A78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642528" y="3803081"/>
            <a:ext cx="707914" cy="40082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AF6406F-1503-4B25-A518-EA0DD610E0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1556638" y="4112783"/>
            <a:ext cx="707914" cy="40082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D72F2FF-0B24-46D8-AF24-AC59063A57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3315629" y="3807902"/>
            <a:ext cx="707914" cy="4008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BA60D82-E182-4E4F-9658-F956F31E50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3536062" y="4073352"/>
            <a:ext cx="707914" cy="40082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CA24C60-C4F7-4768-A6B8-780BB30E9D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2915812" y="3955919"/>
            <a:ext cx="707914" cy="4008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428E835-5F92-4BCC-B9C3-34544B75FB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3132663" y="4224978"/>
            <a:ext cx="707914" cy="40082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7089E84-C458-4B71-A1D7-49AC729740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4572160" y="3823928"/>
            <a:ext cx="707914" cy="40082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AE23D48-7567-4B39-A500-4DA9E9A5EF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5046629" y="3833620"/>
            <a:ext cx="707914" cy="40082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2A25D55-0977-492D-8D18-7EA8F29C6B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4707846" y="4114511"/>
            <a:ext cx="707914" cy="40082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E840439-C6D8-4D24-9BCC-049935E1A7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5244282" y="4124274"/>
            <a:ext cx="707914" cy="40082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F0F3778-2123-467B-94CB-D896B72ADB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4927220" y="4399763"/>
            <a:ext cx="707914" cy="40082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780C404-FDB2-4CC4-A488-43574CACEB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6306628" y="3833620"/>
            <a:ext cx="707914" cy="40082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95BBDEA-C739-4EEF-9C5F-A0CCBA1106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6808763" y="3905826"/>
            <a:ext cx="707914" cy="40082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CD2F58B-299B-4C88-91FD-A0835413D6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7041249" y="4181315"/>
            <a:ext cx="707914" cy="40082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AA9AAE7-7BAA-4304-A08F-FA5B8A0ACC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6691305" y="4396047"/>
            <a:ext cx="707914" cy="40082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A319E52-DC4D-4676-ADA7-DC1B00CF40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6440879" y="4137533"/>
            <a:ext cx="707914" cy="40082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4C4D8A1-F2B4-45D4-9977-B0A764B56F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7231457" y="4487476"/>
            <a:ext cx="707914" cy="40082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F1AC41B8-6C71-4976-B704-1A77BA1111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8617091" y="3835385"/>
            <a:ext cx="707914" cy="40082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86C78F9-23E0-4C65-9AB1-9887951B0A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9129748" y="3833618"/>
            <a:ext cx="707914" cy="40082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FF455FA-FBC6-4F47-9211-AE7995F752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8873420" y="4158819"/>
            <a:ext cx="707914" cy="40082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BF51526-937E-41BB-B8B1-20ECCF5050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9354908" y="4127793"/>
            <a:ext cx="707914" cy="40082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AEBB759-4F50-469D-84F1-DD3D3C1842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9098580" y="4503399"/>
            <a:ext cx="707914" cy="40082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DA06F90-6ED9-4619-89AF-53A6FECC41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9592198" y="4424387"/>
            <a:ext cx="707914" cy="40082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848BC05-557B-4012-8512-C4B6953A38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9801871" y="3930961"/>
            <a:ext cx="707914" cy="40082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B5F0B3E5-8CC2-4973-A907-A7A1865D9B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991">
            <a:off x="9998144" y="4240715"/>
            <a:ext cx="707914" cy="400823"/>
          </a:xfrm>
          <a:prstGeom prst="rect">
            <a:avLst/>
          </a:prstGeom>
        </p:spPr>
      </p:pic>
      <p:sp>
        <p:nvSpPr>
          <p:cNvPr id="37" name="Pfeil nach rechts 58">
            <a:extLst>
              <a:ext uri="{FF2B5EF4-FFF2-40B4-BE49-F238E27FC236}">
                <a16:creationId xmlns:a16="http://schemas.microsoft.com/office/drawing/2014/main" id="{26A85F83-19E6-45B4-B1AB-944FF3339E24}"/>
              </a:ext>
            </a:extLst>
          </p:cNvPr>
          <p:cNvSpPr/>
          <p:nvPr/>
        </p:nvSpPr>
        <p:spPr>
          <a:xfrm>
            <a:off x="370672" y="3677244"/>
            <a:ext cx="11634034" cy="60973"/>
          </a:xfrm>
          <a:prstGeom prst="rightArrow">
            <a:avLst/>
          </a:pr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6" tIns="60955" rIns="121916" bIns="60955" rtlCol="0" anchor="ctr"/>
          <a:lstStyle/>
          <a:p>
            <a:pPr algn="ctr" defTabSz="1625816"/>
            <a:endParaRPr lang="en-US" sz="3201" dirty="0">
              <a:solidFill>
                <a:prstClr val="white"/>
              </a:solidFill>
            </a:endParaRPr>
          </a:p>
        </p:txBody>
      </p:sp>
      <p:sp>
        <p:nvSpPr>
          <p:cNvPr id="81" name="Pfeil: gebogen 80">
            <a:extLst>
              <a:ext uri="{FF2B5EF4-FFF2-40B4-BE49-F238E27FC236}">
                <a16:creationId xmlns:a16="http://schemas.microsoft.com/office/drawing/2014/main" id="{C6A9C18B-4C7F-4577-9F84-E1BF17B94014}"/>
              </a:ext>
            </a:extLst>
          </p:cNvPr>
          <p:cNvSpPr/>
          <p:nvPr/>
        </p:nvSpPr>
        <p:spPr>
          <a:xfrm rot="10800000" flipH="1">
            <a:off x="745902" y="4077431"/>
            <a:ext cx="1126189" cy="1351781"/>
          </a:xfrm>
          <a:prstGeom prst="circular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  <p:sp>
        <p:nvSpPr>
          <p:cNvPr id="83" name="Pfeil: gebogen 82">
            <a:extLst>
              <a:ext uri="{FF2B5EF4-FFF2-40B4-BE49-F238E27FC236}">
                <a16:creationId xmlns:a16="http://schemas.microsoft.com/office/drawing/2014/main" id="{4772B535-066C-4932-B6C9-8C427B5F790A}"/>
              </a:ext>
            </a:extLst>
          </p:cNvPr>
          <p:cNvSpPr/>
          <p:nvPr/>
        </p:nvSpPr>
        <p:spPr>
          <a:xfrm rot="10800000" flipH="1">
            <a:off x="2135589" y="4081615"/>
            <a:ext cx="1126189" cy="1351781"/>
          </a:xfrm>
          <a:prstGeom prst="circular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 dirty="0">
              <a:solidFill>
                <a:schemeClr val="tx1"/>
              </a:solidFill>
            </a:endParaRPr>
          </a:p>
        </p:txBody>
      </p:sp>
      <p:sp>
        <p:nvSpPr>
          <p:cNvPr id="84" name="Pfeil: gebogen 83">
            <a:extLst>
              <a:ext uri="{FF2B5EF4-FFF2-40B4-BE49-F238E27FC236}">
                <a16:creationId xmlns:a16="http://schemas.microsoft.com/office/drawing/2014/main" id="{82151400-24E0-489F-9EDE-4FBD585C97F9}"/>
              </a:ext>
            </a:extLst>
          </p:cNvPr>
          <p:cNvSpPr/>
          <p:nvPr/>
        </p:nvSpPr>
        <p:spPr>
          <a:xfrm rot="10800000" flipH="1">
            <a:off x="3789374" y="4071072"/>
            <a:ext cx="1126189" cy="1351781"/>
          </a:xfrm>
          <a:prstGeom prst="circular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  <p:sp>
        <p:nvSpPr>
          <p:cNvPr id="85" name="Pfeil: gebogen 84">
            <a:extLst>
              <a:ext uri="{FF2B5EF4-FFF2-40B4-BE49-F238E27FC236}">
                <a16:creationId xmlns:a16="http://schemas.microsoft.com/office/drawing/2014/main" id="{F7FDB139-50E2-4F8E-B30D-0D3D62BDC714}"/>
              </a:ext>
            </a:extLst>
          </p:cNvPr>
          <p:cNvSpPr/>
          <p:nvPr/>
        </p:nvSpPr>
        <p:spPr>
          <a:xfrm rot="10800000" flipH="1">
            <a:off x="5662941" y="4071074"/>
            <a:ext cx="1126189" cy="1351781"/>
          </a:xfrm>
          <a:prstGeom prst="circular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  <p:sp>
        <p:nvSpPr>
          <p:cNvPr id="86" name="Pfeil: gebogen 85">
            <a:extLst>
              <a:ext uri="{FF2B5EF4-FFF2-40B4-BE49-F238E27FC236}">
                <a16:creationId xmlns:a16="http://schemas.microsoft.com/office/drawing/2014/main" id="{6C10312E-8050-4AC4-871A-BC4BC60DDD89}"/>
              </a:ext>
            </a:extLst>
          </p:cNvPr>
          <p:cNvSpPr/>
          <p:nvPr/>
        </p:nvSpPr>
        <p:spPr>
          <a:xfrm rot="10800000" flipH="1">
            <a:off x="7950650" y="4071075"/>
            <a:ext cx="1126189" cy="1351781"/>
          </a:xfrm>
          <a:prstGeom prst="circular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85185E-6 L 0.21893 0.00463 " pathEditMode="relative" rAng="0" ptsTypes="AA">
                                      <p:cBhvr>
                                        <p:cTn id="111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1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6F7C3E2-529D-4993-9F9F-718281FDED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324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513E00FD-028C-41F5-9823-B1D0A64DEF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C41D15-E78D-4EAA-99FF-C08395FC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IPC-HERMES-9852?</a:t>
            </a:r>
            <a:br>
              <a:rPr lang="en-US" dirty="0"/>
            </a:br>
            <a:r>
              <a:rPr lang="en-US" dirty="0"/>
              <a:t>Advanced M2M Communication for Board Flow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6FE459-5406-4613-8015-66B57262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E235E7-EAE9-41D3-AC7B-9A9BD966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93CE59-F150-40A9-8BFD-DF7EA1ECF1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51" y="5571220"/>
            <a:ext cx="1392362" cy="823221"/>
          </a:xfrm>
          <a:prstGeom prst="rect">
            <a:avLst/>
          </a:prstGeom>
        </p:spPr>
      </p:pic>
      <p:pic>
        <p:nvPicPr>
          <p:cNvPr id="9" name="Picture 59">
            <a:extLst>
              <a:ext uri="{FF2B5EF4-FFF2-40B4-BE49-F238E27FC236}">
                <a16:creationId xmlns:a16="http://schemas.microsoft.com/office/drawing/2014/main" id="{0032646B-D8FB-4B04-964F-819A4BADAA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39198" y="2547608"/>
            <a:ext cx="11634032" cy="11965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A7D94DF-F294-4067-B5F6-47458474B7C1}"/>
              </a:ext>
            </a:extLst>
          </p:cNvPr>
          <p:cNvSpPr txBox="1">
            <a:spLocks/>
          </p:cNvSpPr>
          <p:nvPr/>
        </p:nvSpPr>
        <p:spPr>
          <a:xfrm>
            <a:off x="1199910" y="4611805"/>
            <a:ext cx="10255872" cy="738648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432100" tIns="60974" rIns="121948" bIns="60974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HERMES transfers keys (unique ID, barcode), not large amount of data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00CDEFC-7394-40F0-997B-3154E5E3E467}"/>
              </a:ext>
            </a:extLst>
          </p:cNvPr>
          <p:cNvSpPr/>
          <p:nvPr/>
        </p:nvSpPr>
        <p:spPr>
          <a:xfrm>
            <a:off x="403945" y="3865106"/>
            <a:ext cx="696273" cy="339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67" dirty="0">
                <a:solidFill>
                  <a:schemeClr val="bg1"/>
                </a:solidFill>
              </a:rPr>
              <a:t>ID</a:t>
            </a:r>
            <a:endParaRPr lang="de-DE" sz="3201" dirty="0">
              <a:solidFill>
                <a:schemeClr val="bg1"/>
              </a:solidFill>
            </a:endParaRPr>
          </a:p>
        </p:txBody>
      </p:sp>
      <p:sp>
        <p:nvSpPr>
          <p:cNvPr id="12" name="Pfeil nach rechts 58">
            <a:extLst>
              <a:ext uri="{FF2B5EF4-FFF2-40B4-BE49-F238E27FC236}">
                <a16:creationId xmlns:a16="http://schemas.microsoft.com/office/drawing/2014/main" id="{A9121805-122B-4E1C-BB10-773ADCBEEB26}"/>
              </a:ext>
            </a:extLst>
          </p:cNvPr>
          <p:cNvSpPr/>
          <p:nvPr/>
        </p:nvSpPr>
        <p:spPr>
          <a:xfrm>
            <a:off x="370672" y="3740949"/>
            <a:ext cx="11634034" cy="60973"/>
          </a:xfrm>
          <a:prstGeom prst="rightArrow">
            <a:avLst/>
          </a:pr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6" tIns="60955" rIns="121916" bIns="60955" rtlCol="0" anchor="ctr"/>
          <a:lstStyle/>
          <a:p>
            <a:pPr algn="ctr" defTabSz="1625816"/>
            <a:endParaRPr lang="en-US" sz="3201" dirty="0">
              <a:solidFill>
                <a:prstClr val="white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69CF74B-AF8A-43A4-A03A-7D76E7BA56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" y="4331645"/>
            <a:ext cx="598556" cy="59855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EF7788F-25EC-4B76-B44B-E4D8EB03DDE9}"/>
              </a:ext>
            </a:extLst>
          </p:cNvPr>
          <p:cNvSpPr txBox="1">
            <a:spLocks/>
          </p:cNvSpPr>
          <p:nvPr/>
        </p:nvSpPr>
        <p:spPr>
          <a:xfrm>
            <a:off x="752081" y="5402801"/>
            <a:ext cx="10394455" cy="10878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432100" tIns="60974" rIns="121948" bIns="60974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76" lvl="0" indent="-381076"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Allows efficient data exchange via an external data storage / database</a:t>
            </a:r>
            <a:endParaRPr lang="en-GB" sz="2000" b="0" dirty="0">
              <a:solidFill>
                <a:schemeClr val="tx1"/>
              </a:solidFill>
            </a:endParaRPr>
          </a:p>
          <a:p>
            <a:pPr marL="381076" indent="-381076"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tx1"/>
                </a:solidFill>
              </a:rPr>
              <a:t>No more big data storage in equipment needed  </a:t>
            </a:r>
          </a:p>
        </p:txBody>
      </p:sp>
    </p:spTree>
    <p:extLst>
      <p:ext uri="{BB962C8B-B14F-4D97-AF65-F5344CB8AC3E}">
        <p14:creationId xmlns:p14="http://schemas.microsoft.com/office/powerpoint/2010/main" val="32800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716E-6 2.52256E-7 L 0.89118 0.00023 " pathEditMode="relative" rAng="0" ptsTypes="AA">
                                      <p:cBhvr>
                                        <p:cTn id="20" dur="4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5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057E-6 -3.65656E-7 L 0.78561 -3.65656E-7 " pathEditMode="relative" rAng="0" ptsTypes="AA">
                                      <p:cBhvr>
                                        <p:cTn id="35" dur="1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4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473766B-67FF-4D5F-B55F-E246E6875B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7139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5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55F860BD-0723-4C0B-9372-ABE30C907B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D232A-35D7-4705-99B8-0873F939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IPC-HERMES-9852?</a:t>
            </a:r>
            <a:br>
              <a:rPr lang="en-US" dirty="0"/>
            </a:br>
            <a:r>
              <a:rPr lang="en-US" dirty="0"/>
              <a:t>Connectivity needs Cooperation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75077F-956D-4BB6-971C-B16A80AC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B90A86-82A3-400A-80D7-E76FA17C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59">
            <a:extLst>
              <a:ext uri="{FF2B5EF4-FFF2-40B4-BE49-F238E27FC236}">
                <a16:creationId xmlns:a16="http://schemas.microsoft.com/office/drawing/2014/main" id="{068FC054-8B78-4DDF-BB7C-A07B672F7C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39198" y="2547608"/>
            <a:ext cx="11634032" cy="119650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03C736D-CA2C-4C80-A3D9-98974FEC3858}"/>
              </a:ext>
            </a:extLst>
          </p:cNvPr>
          <p:cNvSpPr/>
          <p:nvPr/>
        </p:nvSpPr>
        <p:spPr>
          <a:xfrm>
            <a:off x="226840" y="3033540"/>
            <a:ext cx="335564" cy="2246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A4B06D2-50F4-49F3-BC0A-5D42EB9614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04" y="2999683"/>
            <a:ext cx="667088" cy="59665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8D61D826-C427-4227-A724-D646ADA44825}"/>
              </a:ext>
            </a:extLst>
          </p:cNvPr>
          <p:cNvSpPr/>
          <p:nvPr/>
        </p:nvSpPr>
        <p:spPr>
          <a:xfrm>
            <a:off x="3838247" y="2114579"/>
            <a:ext cx="4321480" cy="435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Non IPC-HERMES-9852 equipment?</a:t>
            </a:r>
          </a:p>
        </p:txBody>
      </p:sp>
      <p:sp>
        <p:nvSpPr>
          <p:cNvPr id="13" name="Pfeil nach rechts 58">
            <a:extLst>
              <a:ext uri="{FF2B5EF4-FFF2-40B4-BE49-F238E27FC236}">
                <a16:creationId xmlns:a16="http://schemas.microsoft.com/office/drawing/2014/main" id="{49E4D5CD-8CBD-483D-AC01-A691BDDCBDB7}"/>
              </a:ext>
            </a:extLst>
          </p:cNvPr>
          <p:cNvSpPr/>
          <p:nvPr/>
        </p:nvSpPr>
        <p:spPr>
          <a:xfrm>
            <a:off x="496959" y="4245624"/>
            <a:ext cx="4353732" cy="60973"/>
          </a:xfrm>
          <a:prstGeom prst="rightArrow">
            <a:avLst/>
          </a:pr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6" tIns="60955" rIns="121916" bIns="60955" rtlCol="0" anchor="ctr"/>
          <a:lstStyle/>
          <a:p>
            <a:pPr algn="ctr" defTabSz="1625816"/>
            <a:endParaRPr lang="en-US" sz="3201" dirty="0">
              <a:solidFill>
                <a:prstClr val="white"/>
              </a:solidFill>
            </a:endParaRPr>
          </a:p>
        </p:txBody>
      </p:sp>
      <p:sp>
        <p:nvSpPr>
          <p:cNvPr id="17" name="Pfeil nach rechts 58">
            <a:extLst>
              <a:ext uri="{FF2B5EF4-FFF2-40B4-BE49-F238E27FC236}">
                <a16:creationId xmlns:a16="http://schemas.microsoft.com/office/drawing/2014/main" id="{96C39A1E-ADF0-42BC-BA79-C5FA19667D05}"/>
              </a:ext>
            </a:extLst>
          </p:cNvPr>
          <p:cNvSpPr/>
          <p:nvPr/>
        </p:nvSpPr>
        <p:spPr>
          <a:xfrm>
            <a:off x="5516998" y="4257938"/>
            <a:ext cx="6157906" cy="60973"/>
          </a:xfrm>
          <a:prstGeom prst="rightArrow">
            <a:avLst/>
          </a:pr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6" tIns="60955" rIns="121916" bIns="60955" rtlCol="0" anchor="ctr"/>
          <a:lstStyle/>
          <a:p>
            <a:pPr algn="ctr" defTabSz="1625816"/>
            <a:endParaRPr lang="en-US" sz="3201" dirty="0">
              <a:solidFill>
                <a:prstClr val="white"/>
              </a:solidFill>
            </a:endParaRPr>
          </a:p>
        </p:txBody>
      </p:sp>
      <p:sp>
        <p:nvSpPr>
          <p:cNvPr id="21" name="Rechteck 11">
            <a:extLst>
              <a:ext uri="{FF2B5EF4-FFF2-40B4-BE49-F238E27FC236}">
                <a16:creationId xmlns:a16="http://schemas.microsoft.com/office/drawing/2014/main" id="{56907554-E114-4A21-9DC7-F6EA2E16DB0D}"/>
              </a:ext>
            </a:extLst>
          </p:cNvPr>
          <p:cNvSpPr/>
          <p:nvPr/>
        </p:nvSpPr>
        <p:spPr>
          <a:xfrm>
            <a:off x="4709973" y="4614011"/>
            <a:ext cx="4664620" cy="435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SMEMA - HERMES - Adapter</a:t>
            </a:r>
            <a:br>
              <a:rPr lang="en-US" sz="1600" dirty="0"/>
            </a:br>
            <a:r>
              <a:rPr lang="en-US" sz="1600" dirty="0"/>
              <a:t>(e.g. SICK Adapter, Scheid IT, 4IR.UK ...)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9BD261-951C-4901-89D5-828A9CFE2F2D}"/>
              </a:ext>
            </a:extLst>
          </p:cNvPr>
          <p:cNvSpPr txBox="1">
            <a:spLocks/>
          </p:cNvSpPr>
          <p:nvPr/>
        </p:nvSpPr>
        <p:spPr>
          <a:xfrm>
            <a:off x="1199910" y="5532843"/>
            <a:ext cx="9795355" cy="10878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432100" tIns="60974" rIns="121948" bIns="60974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A564A6-15BA-4334-B5CC-A0DD7B7366FF}"/>
              </a:ext>
            </a:extLst>
          </p:cNvPr>
          <p:cNvSpPr txBox="1">
            <a:spLocks/>
          </p:cNvSpPr>
          <p:nvPr/>
        </p:nvSpPr>
        <p:spPr>
          <a:xfrm>
            <a:off x="1186880" y="5513980"/>
            <a:ext cx="10268902" cy="738648"/>
          </a:xfrm>
          <a:prstGeom prst="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432100" tIns="60974" rIns="121948" bIns="60974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Non-HERMES equipment can be bridged by SMEMA-HERMES-Adapter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E727C1-865C-4D41-A144-11E5EF1AC986}"/>
              </a:ext>
            </a:extLst>
          </p:cNvPr>
          <p:cNvGrpSpPr/>
          <p:nvPr/>
        </p:nvGrpSpPr>
        <p:grpSpPr>
          <a:xfrm>
            <a:off x="4867956" y="3532895"/>
            <a:ext cx="649042" cy="1120766"/>
            <a:chOff x="4867956" y="3532895"/>
            <a:chExt cx="649042" cy="112076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67E1F3C-D891-4DFE-BD99-9CAFD1FFBF23}"/>
                </a:ext>
              </a:extLst>
            </p:cNvPr>
            <p:cNvCxnSpPr/>
            <p:nvPr/>
          </p:nvCxnSpPr>
          <p:spPr>
            <a:xfrm>
              <a:off x="5242878" y="3659082"/>
              <a:ext cx="0" cy="5212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CADCFAC-39BB-49B8-8AEA-D3D02E9D63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7822" y="3659082"/>
              <a:ext cx="0" cy="5212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9EBE1D-92B2-44C3-BE0B-7F363C70B76C}"/>
                </a:ext>
              </a:extLst>
            </p:cNvPr>
            <p:cNvSpPr txBox="1"/>
            <p:nvPr/>
          </p:nvSpPr>
          <p:spPr>
            <a:xfrm rot="16200000">
              <a:off x="4751890" y="3753308"/>
              <a:ext cx="702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SMEMA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C0EA5A-9283-41E4-BE6A-D6087A003046}"/>
                </a:ext>
              </a:extLst>
            </p:cNvPr>
            <p:cNvSpPr/>
            <p:nvPr/>
          </p:nvSpPr>
          <p:spPr>
            <a:xfrm>
              <a:off x="4867956" y="4179681"/>
              <a:ext cx="649042" cy="473980"/>
            </a:xfrm>
            <a:prstGeom prst="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6" tIns="60955" rIns="121916" bIns="60955" rtlCol="0" anchor="ctr"/>
            <a:lstStyle/>
            <a:p>
              <a:pPr algn="ctr" defTabSz="1625816"/>
              <a:endParaRPr lang="en-US" sz="3201">
                <a:solidFill>
                  <a:prstClr val="white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277CC55-4D6B-40C4-87A4-9CE1C8E7D64A}"/>
                </a:ext>
              </a:extLst>
            </p:cNvPr>
            <p:cNvSpPr/>
            <p:nvPr/>
          </p:nvSpPr>
          <p:spPr>
            <a:xfrm>
              <a:off x="4881283" y="4285127"/>
              <a:ext cx="632012" cy="224120"/>
            </a:xfrm>
            <a:custGeom>
              <a:avLst/>
              <a:gdLst>
                <a:gd name="connsiteX0" fmla="*/ 0 w 637731"/>
                <a:gd name="connsiteY0" fmla="*/ 31549 h 224307"/>
                <a:gd name="connsiteX1" fmla="*/ 349624 w 637731"/>
                <a:gd name="connsiteY1" fmla="*/ 224290 h 224307"/>
                <a:gd name="connsiteX2" fmla="*/ 609600 w 637731"/>
                <a:gd name="connsiteY2" fmla="*/ 22584 h 224307"/>
                <a:gd name="connsiteX3" fmla="*/ 618565 w 637731"/>
                <a:gd name="connsiteY3" fmla="*/ 13619 h 224307"/>
                <a:gd name="connsiteX0" fmla="*/ 0 w 651178"/>
                <a:gd name="connsiteY0" fmla="*/ 4654 h 224329"/>
                <a:gd name="connsiteX1" fmla="*/ 363071 w 651178"/>
                <a:gd name="connsiteY1" fmla="*/ 224290 h 224329"/>
                <a:gd name="connsiteX2" fmla="*/ 623047 w 651178"/>
                <a:gd name="connsiteY2" fmla="*/ 22584 h 224329"/>
                <a:gd name="connsiteX3" fmla="*/ 632012 w 651178"/>
                <a:gd name="connsiteY3" fmla="*/ 13619 h 224329"/>
                <a:gd name="connsiteX0" fmla="*/ 0 w 651178"/>
                <a:gd name="connsiteY0" fmla="*/ 4654 h 224329"/>
                <a:gd name="connsiteX1" fmla="*/ 363071 w 651178"/>
                <a:gd name="connsiteY1" fmla="*/ 224290 h 224329"/>
                <a:gd name="connsiteX2" fmla="*/ 623047 w 651178"/>
                <a:gd name="connsiteY2" fmla="*/ 22584 h 224329"/>
                <a:gd name="connsiteX3" fmla="*/ 632012 w 651178"/>
                <a:gd name="connsiteY3" fmla="*/ 13619 h 224329"/>
                <a:gd name="connsiteX0" fmla="*/ 0 w 637858"/>
                <a:gd name="connsiteY0" fmla="*/ 0 h 264459"/>
                <a:gd name="connsiteX1" fmla="*/ 363071 w 637858"/>
                <a:gd name="connsiteY1" fmla="*/ 219636 h 264459"/>
                <a:gd name="connsiteX2" fmla="*/ 623047 w 637858"/>
                <a:gd name="connsiteY2" fmla="*/ 17930 h 264459"/>
                <a:gd name="connsiteX3" fmla="*/ 596153 w 637858"/>
                <a:gd name="connsiteY3" fmla="*/ 264459 h 264459"/>
                <a:gd name="connsiteX0" fmla="*/ 0 w 598564"/>
                <a:gd name="connsiteY0" fmla="*/ 0 h 264459"/>
                <a:gd name="connsiteX1" fmla="*/ 363071 w 598564"/>
                <a:gd name="connsiteY1" fmla="*/ 219636 h 264459"/>
                <a:gd name="connsiteX2" fmla="*/ 488577 w 598564"/>
                <a:gd name="connsiteY2" fmla="*/ 44824 h 264459"/>
                <a:gd name="connsiteX3" fmla="*/ 596153 w 598564"/>
                <a:gd name="connsiteY3" fmla="*/ 264459 h 264459"/>
                <a:gd name="connsiteX0" fmla="*/ 0 w 629443"/>
                <a:gd name="connsiteY0" fmla="*/ 0 h 219907"/>
                <a:gd name="connsiteX1" fmla="*/ 363071 w 629443"/>
                <a:gd name="connsiteY1" fmla="*/ 219636 h 219907"/>
                <a:gd name="connsiteX2" fmla="*/ 488577 w 629443"/>
                <a:gd name="connsiteY2" fmla="*/ 44824 h 219907"/>
                <a:gd name="connsiteX3" fmla="*/ 627529 w 629443"/>
                <a:gd name="connsiteY3" fmla="*/ 17929 h 219907"/>
                <a:gd name="connsiteX0" fmla="*/ 0 w 627529"/>
                <a:gd name="connsiteY0" fmla="*/ 0 h 219676"/>
                <a:gd name="connsiteX1" fmla="*/ 363071 w 627529"/>
                <a:gd name="connsiteY1" fmla="*/ 219636 h 219676"/>
                <a:gd name="connsiteX2" fmla="*/ 627529 w 627529"/>
                <a:gd name="connsiteY2" fmla="*/ 17929 h 219676"/>
                <a:gd name="connsiteX0" fmla="*/ 0 w 632012"/>
                <a:gd name="connsiteY0" fmla="*/ 4483 h 224120"/>
                <a:gd name="connsiteX1" fmla="*/ 363071 w 632012"/>
                <a:gd name="connsiteY1" fmla="*/ 224119 h 224120"/>
                <a:gd name="connsiteX2" fmla="*/ 632012 w 632012"/>
                <a:gd name="connsiteY2" fmla="*/ 0 h 224120"/>
                <a:gd name="connsiteX0" fmla="*/ 0 w 632012"/>
                <a:gd name="connsiteY0" fmla="*/ 4483 h 224120"/>
                <a:gd name="connsiteX1" fmla="*/ 363071 w 632012"/>
                <a:gd name="connsiteY1" fmla="*/ 224119 h 224120"/>
                <a:gd name="connsiteX2" fmla="*/ 632012 w 632012"/>
                <a:gd name="connsiteY2" fmla="*/ 0 h 22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012" h="224120">
                  <a:moveTo>
                    <a:pt x="0" y="4483"/>
                  </a:moveTo>
                  <a:cubicBezTo>
                    <a:pt x="186764" y="7470"/>
                    <a:pt x="257736" y="224866"/>
                    <a:pt x="363071" y="224119"/>
                  </a:cubicBezTo>
                  <a:cubicBezTo>
                    <a:pt x="468406" y="223372"/>
                    <a:pt x="411070" y="1680"/>
                    <a:pt x="632012" y="0"/>
                  </a:cubicBezTo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62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7" grpId="0" animBg="1"/>
      <p:bldP spid="21" grpId="0"/>
      <p:bldP spid="15" grpId="0" uiExpand="1" build="allAtOnce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2F94131-E4E7-4137-9457-10A0416C62E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5812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074E41-DFD5-41E4-AA09-58D2C327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DD980-550F-4BB1-840C-964FF13B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921FD-6AF6-4A46-B63B-6DC138D6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9204330F-C5AD-4AC0-88A8-9CB1F8F7EBD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Textplatzhalter 21">
            <a:extLst>
              <a:ext uri="{FF2B5EF4-FFF2-40B4-BE49-F238E27FC236}">
                <a16:creationId xmlns:a16="http://schemas.microsoft.com/office/drawing/2014/main" id="{6B4D5B92-65D8-4470-A52B-BABFFD309147}"/>
              </a:ext>
            </a:extLst>
          </p:cNvPr>
          <p:cNvSpPr txBox="1">
            <a:spLocks/>
          </p:cNvSpPr>
          <p:nvPr/>
        </p:nvSpPr>
        <p:spPr>
          <a:xfrm>
            <a:off x="3313526" y="3813952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Enabled by IPC-HERMES-9852 – Factory Multivendor Workflows</a:t>
            </a:r>
          </a:p>
        </p:txBody>
      </p:sp>
      <p:sp>
        <p:nvSpPr>
          <p:cNvPr id="21" name="Textplatzhalter 22">
            <a:extLst>
              <a:ext uri="{FF2B5EF4-FFF2-40B4-BE49-F238E27FC236}">
                <a16:creationId xmlns:a16="http://schemas.microsoft.com/office/drawing/2014/main" id="{40246829-E8DF-4662-AB2A-9A56E982313E}"/>
              </a:ext>
            </a:extLst>
          </p:cNvPr>
          <p:cNvSpPr txBox="1">
            <a:spLocks/>
          </p:cNvSpPr>
          <p:nvPr/>
        </p:nvSpPr>
        <p:spPr>
          <a:xfrm>
            <a:off x="3313526" y="3285765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IPC-HERMES-9852 can do much more </a:t>
            </a:r>
          </a:p>
        </p:txBody>
      </p:sp>
      <p:sp>
        <p:nvSpPr>
          <p:cNvPr id="22" name="Textplatzhalter 23">
            <a:extLst>
              <a:ext uri="{FF2B5EF4-FFF2-40B4-BE49-F238E27FC236}">
                <a16:creationId xmlns:a16="http://schemas.microsoft.com/office/drawing/2014/main" id="{807C39C3-1F24-4640-8C8C-B21D439871EA}"/>
              </a:ext>
            </a:extLst>
          </p:cNvPr>
          <p:cNvSpPr txBox="1">
            <a:spLocks/>
          </p:cNvSpPr>
          <p:nvPr/>
        </p:nvSpPr>
        <p:spPr>
          <a:xfrm>
            <a:off x="3313526" y="2757577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IPC-HERMES-9852 as SMEMA++</a:t>
            </a:r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A5FD6828-1FEF-4512-847A-A729C477DAAC}"/>
              </a:ext>
            </a:extLst>
          </p:cNvPr>
          <p:cNvSpPr txBox="1">
            <a:spLocks/>
          </p:cNvSpPr>
          <p:nvPr/>
        </p:nvSpPr>
        <p:spPr>
          <a:xfrm>
            <a:off x="3313526" y="2229390"/>
            <a:ext cx="6721556" cy="480111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Overview: Why a new Interface?</a:t>
            </a:r>
          </a:p>
        </p:txBody>
      </p:sp>
      <p:sp>
        <p:nvSpPr>
          <p:cNvPr id="16" name="Textplatzhalter 21">
            <a:extLst>
              <a:ext uri="{FF2B5EF4-FFF2-40B4-BE49-F238E27FC236}">
                <a16:creationId xmlns:a16="http://schemas.microsoft.com/office/drawing/2014/main" id="{A29D5FF2-6BE8-49B8-B89C-7E6ECE206046}"/>
              </a:ext>
            </a:extLst>
          </p:cNvPr>
          <p:cNvSpPr txBox="1">
            <a:spLocks/>
          </p:cNvSpPr>
          <p:nvPr/>
        </p:nvSpPr>
        <p:spPr>
          <a:xfrm>
            <a:off x="3313526" y="4342139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Relation IPC-HERMES-9852 to </a:t>
            </a:r>
            <a:r>
              <a:rPr lang="de-DE" dirty="0"/>
              <a:t>IPC-CFX-2591</a:t>
            </a:r>
            <a:endParaRPr lang="en-US" dirty="0"/>
          </a:p>
        </p:txBody>
      </p:sp>
      <p:sp>
        <p:nvSpPr>
          <p:cNvPr id="17" name="Textplatzhalter 21">
            <a:extLst>
              <a:ext uri="{FF2B5EF4-FFF2-40B4-BE49-F238E27FC236}">
                <a16:creationId xmlns:a16="http://schemas.microsoft.com/office/drawing/2014/main" id="{389F5966-F4D7-44FA-BD54-5D7354135F39}"/>
              </a:ext>
            </a:extLst>
          </p:cNvPr>
          <p:cNvSpPr txBox="1">
            <a:spLocks/>
          </p:cNvSpPr>
          <p:nvPr/>
        </p:nvSpPr>
        <p:spPr>
          <a:xfrm>
            <a:off x="3313526" y="4882518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Summary of Benefits &amp; Members</a:t>
            </a:r>
          </a:p>
        </p:txBody>
      </p:sp>
    </p:spTree>
    <p:extLst>
      <p:ext uri="{BB962C8B-B14F-4D97-AF65-F5344CB8AC3E}">
        <p14:creationId xmlns:p14="http://schemas.microsoft.com/office/powerpoint/2010/main" val="634004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B917BB43-0848-4E4F-A71E-729BC9DF02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4405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5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DEA61E93-44A9-40E2-A561-9D38B5C88B1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6BBE61-A0A9-4F71-81A1-7478D749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IPC-HERMES-9852 Special Scenarios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AD1BC-AF38-4D70-9EB2-50DFC30A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5F33-DF68-490D-92E2-2D01B7E2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C7C26-3560-41E3-9156-A6B274410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</a:blip>
          <a:srcRect l="1" r="-443" b="8905"/>
          <a:stretch/>
        </p:blipFill>
        <p:spPr>
          <a:xfrm>
            <a:off x="1350165" y="5150773"/>
            <a:ext cx="9561259" cy="1256378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5C3ABE-08F5-4ED9-BD1A-554D35E7A441}"/>
              </a:ext>
            </a:extLst>
          </p:cNvPr>
          <p:cNvSpPr txBox="1">
            <a:spLocks/>
          </p:cNvSpPr>
          <p:nvPr/>
        </p:nvSpPr>
        <p:spPr>
          <a:xfrm>
            <a:off x="192741" y="2295149"/>
            <a:ext cx="5329825" cy="4801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>
                <a:effectLst/>
              </a:rPr>
              <a:t>What happens if you remove a board?</a:t>
            </a:r>
          </a:p>
        </p:txBody>
      </p:sp>
      <p:sp>
        <p:nvSpPr>
          <p:cNvPr id="14" name="Pfeil nach rechts 71">
            <a:extLst>
              <a:ext uri="{FF2B5EF4-FFF2-40B4-BE49-F238E27FC236}">
                <a16:creationId xmlns:a16="http://schemas.microsoft.com/office/drawing/2014/main" id="{75B08C1C-E642-43FE-9536-10EFC0831A17}"/>
              </a:ext>
            </a:extLst>
          </p:cNvPr>
          <p:cNvSpPr/>
          <p:nvPr/>
        </p:nvSpPr>
        <p:spPr>
          <a:xfrm>
            <a:off x="1363039" y="5731483"/>
            <a:ext cx="4938807" cy="1904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Pfeil nach rechts 71">
            <a:extLst>
              <a:ext uri="{FF2B5EF4-FFF2-40B4-BE49-F238E27FC236}">
                <a16:creationId xmlns:a16="http://schemas.microsoft.com/office/drawing/2014/main" id="{987F0B44-EAEC-40A6-8778-8C34E294A1D1}"/>
              </a:ext>
            </a:extLst>
          </p:cNvPr>
          <p:cNvSpPr/>
          <p:nvPr/>
        </p:nvSpPr>
        <p:spPr>
          <a:xfrm rot="16200000">
            <a:off x="5893752" y="5050200"/>
            <a:ext cx="816189" cy="205681"/>
          </a:xfrm>
          <a:prstGeom prst="right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C823A158-97F7-4657-802B-BED0C5E0F652}"/>
              </a:ext>
            </a:extLst>
          </p:cNvPr>
          <p:cNvSpPr txBox="1">
            <a:spLocks/>
          </p:cNvSpPr>
          <p:nvPr/>
        </p:nvSpPr>
        <p:spPr>
          <a:xfrm>
            <a:off x="642095" y="2819400"/>
            <a:ext cx="10716688" cy="838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600" b="0" dirty="0">
                <a:effectLst/>
              </a:rPr>
              <a:t>Data will not be saved, if board is removed, it is no longer considered!</a:t>
            </a:r>
            <a:br>
              <a:rPr lang="en-US" sz="1600" b="0" dirty="0">
                <a:effectLst/>
              </a:rPr>
            </a:br>
            <a:r>
              <a:rPr lang="en-US" sz="1600" b="0" dirty="0">
                <a:effectLst/>
              </a:rPr>
              <a:t>The data package will be removed from the HERMES Interface (no longer valid data will not be transmitted)</a:t>
            </a:r>
          </a:p>
        </p:txBody>
      </p:sp>
    </p:spTree>
    <p:extLst>
      <p:ext uri="{BB962C8B-B14F-4D97-AF65-F5344CB8AC3E}">
        <p14:creationId xmlns:p14="http://schemas.microsoft.com/office/powerpoint/2010/main" val="6677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45A3C21-C7E7-4454-A85E-741CBC12F8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6484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9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C6F3998E-A389-4E24-A6B8-2676A48BD7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B5A9F32B-AC8E-4A3A-BFE0-0DBD2B8F20C9}"/>
              </a:ext>
            </a:extLst>
          </p:cNvPr>
          <p:cNvSpPr txBox="1">
            <a:spLocks/>
          </p:cNvSpPr>
          <p:nvPr/>
        </p:nvSpPr>
        <p:spPr>
          <a:xfrm>
            <a:off x="239581" y="1582455"/>
            <a:ext cx="7010401" cy="4801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What happens if you remove a board and reinsert it again?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EAA0236D-BA56-48D6-9CB9-26434F0A7878}"/>
              </a:ext>
            </a:extLst>
          </p:cNvPr>
          <p:cNvSpPr txBox="1">
            <a:spLocks/>
          </p:cNvSpPr>
          <p:nvPr/>
        </p:nvSpPr>
        <p:spPr>
          <a:xfrm>
            <a:off x="642096" y="2088082"/>
            <a:ext cx="10716688" cy="838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800" b="0" dirty="0"/>
              <a:t>Option 1: PCB data and tracking information can be requested from an external system (e.g. MES) based on scanned (or manually entered) barcode  </a:t>
            </a:r>
            <a:endParaRPr lang="en-GB" sz="1800" b="0" dirty="0"/>
          </a:p>
          <a:p>
            <a:pPr marL="228646" lvl="1" indent="-228646">
              <a:buFont typeface="Wingdings" panose="05000000000000000000" pitchFamily="2" charset="2"/>
              <a:buChar char="§"/>
            </a:pPr>
            <a:endParaRPr lang="en-US" sz="1800" b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66A0DA9-4241-405A-8D2F-3C129D99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IPC-HERMES-9852 Special Scenarios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AD1BC-AF38-4D70-9EB2-50DFC30A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5F33-DF68-490D-92E2-2D01B7E2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C7C26-3560-41E3-9156-A6B274410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</a:blip>
          <a:srcRect l="1" r="-443" b="14818"/>
          <a:stretch/>
        </p:blipFill>
        <p:spPr>
          <a:xfrm>
            <a:off x="1337973" y="5157265"/>
            <a:ext cx="9561259" cy="1174830"/>
          </a:xfrm>
          <a:prstGeom prst="rect">
            <a:avLst/>
          </a:prstGeom>
        </p:spPr>
      </p:pic>
      <p:sp>
        <p:nvSpPr>
          <p:cNvPr id="14" name="Pfeil nach rechts 71">
            <a:extLst>
              <a:ext uri="{FF2B5EF4-FFF2-40B4-BE49-F238E27FC236}">
                <a16:creationId xmlns:a16="http://schemas.microsoft.com/office/drawing/2014/main" id="{75B08C1C-E642-43FE-9536-10EFC0831A17}"/>
              </a:ext>
            </a:extLst>
          </p:cNvPr>
          <p:cNvSpPr/>
          <p:nvPr/>
        </p:nvSpPr>
        <p:spPr>
          <a:xfrm>
            <a:off x="1350847" y="5737975"/>
            <a:ext cx="4938807" cy="1904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Pfeil nach rechts 71">
            <a:extLst>
              <a:ext uri="{FF2B5EF4-FFF2-40B4-BE49-F238E27FC236}">
                <a16:creationId xmlns:a16="http://schemas.microsoft.com/office/drawing/2014/main" id="{987F0B44-EAEC-40A6-8778-8C34E294A1D1}"/>
              </a:ext>
            </a:extLst>
          </p:cNvPr>
          <p:cNvSpPr/>
          <p:nvPr/>
        </p:nvSpPr>
        <p:spPr>
          <a:xfrm rot="16200000">
            <a:off x="5889415" y="5004013"/>
            <a:ext cx="862186" cy="265044"/>
          </a:xfrm>
          <a:prstGeom prst="right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Pfeil nach rechts 71">
            <a:extLst>
              <a:ext uri="{FF2B5EF4-FFF2-40B4-BE49-F238E27FC236}">
                <a16:creationId xmlns:a16="http://schemas.microsoft.com/office/drawing/2014/main" id="{FC8E30C7-8408-4C07-AAD3-4898242A962A}"/>
              </a:ext>
            </a:extLst>
          </p:cNvPr>
          <p:cNvSpPr/>
          <p:nvPr/>
        </p:nvSpPr>
        <p:spPr>
          <a:xfrm rot="5400000" flipV="1">
            <a:off x="6131449" y="5020031"/>
            <a:ext cx="830252" cy="265041"/>
          </a:xfrm>
          <a:prstGeom prst="right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Pfeil nach rechts 71">
            <a:extLst>
              <a:ext uri="{FF2B5EF4-FFF2-40B4-BE49-F238E27FC236}">
                <a16:creationId xmlns:a16="http://schemas.microsoft.com/office/drawing/2014/main" id="{40EBFEA8-2178-4629-88DE-C525F142B2B4}"/>
              </a:ext>
            </a:extLst>
          </p:cNvPr>
          <p:cNvSpPr/>
          <p:nvPr/>
        </p:nvSpPr>
        <p:spPr>
          <a:xfrm>
            <a:off x="6538597" y="5737975"/>
            <a:ext cx="4321000" cy="1904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ctangle 38">
            <a:extLst>
              <a:ext uri="{FF2B5EF4-FFF2-40B4-BE49-F238E27FC236}">
                <a16:creationId xmlns:a16="http://schemas.microsoft.com/office/drawing/2014/main" id="{B36BC3E3-0681-45D8-B483-B7A0B54CE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141" y="3940974"/>
            <a:ext cx="4246911" cy="557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>
            <a:lvl1pPr eaLnBrk="0" hangingPunct="0">
              <a:spcBef>
                <a:spcPct val="25000"/>
              </a:spcBef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625816" eaLnBrk="1" hangingPunct="1">
              <a:spcBef>
                <a:spcPct val="0"/>
              </a:spcBef>
            </a:pPr>
            <a:r>
              <a:rPr lang="en-US" altLang="de-DE" sz="1467" dirty="0">
                <a:solidFill>
                  <a:prstClr val="white"/>
                </a:solidFill>
              </a:rPr>
              <a:t>High-level line control system e.g. 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A30102-CE9B-4332-A783-EBA8B5850858}"/>
              </a:ext>
            </a:extLst>
          </p:cNvPr>
          <p:cNvSpPr txBox="1"/>
          <p:nvPr/>
        </p:nvSpPr>
        <p:spPr>
          <a:xfrm>
            <a:off x="6134399" y="48484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92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45A3C21-C7E7-4454-A85E-741CBC12F8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4853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45A3C21-C7E7-4454-A85E-741CBC12F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C6F3998E-A389-4E24-A6B8-2676A48BD7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E62AE304-D167-44F7-B86B-7F79068F7645}"/>
              </a:ext>
            </a:extLst>
          </p:cNvPr>
          <p:cNvSpPr txBox="1">
            <a:spLocks/>
          </p:cNvSpPr>
          <p:nvPr/>
        </p:nvSpPr>
        <p:spPr>
          <a:xfrm>
            <a:off x="605328" y="3455090"/>
            <a:ext cx="10716688" cy="838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800" b="0" dirty="0"/>
              <a:t>Option 3: New HERMES </a:t>
            </a:r>
            <a:r>
              <a:rPr lang="en-US" sz="1800" b="0" dirty="0" err="1"/>
              <a:t>BoardId</a:t>
            </a:r>
            <a:r>
              <a:rPr lang="en-US" sz="1800" b="0" dirty="0"/>
              <a:t> is created. Board information is related to new HERMES </a:t>
            </a:r>
            <a:r>
              <a:rPr lang="en-US" sz="1800" b="0" dirty="0" err="1"/>
              <a:t>BoardId</a:t>
            </a:r>
            <a:r>
              <a:rPr lang="en-US" sz="1800" b="0" dirty="0"/>
              <a:t> at the next barcode reader. External systems can merge all collected board information.</a:t>
            </a:r>
            <a:endParaRPr lang="en-GB" sz="1800" b="0" dirty="0"/>
          </a:p>
          <a:p>
            <a:pPr marL="228646" lvl="1" indent="-228646">
              <a:buFont typeface="Wingdings" panose="05000000000000000000" pitchFamily="2" charset="2"/>
              <a:buChar char="§"/>
            </a:pPr>
            <a:endParaRPr lang="en-US" sz="1800" b="0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B5A9F32B-AC8E-4A3A-BFE0-0DBD2B8F20C9}"/>
              </a:ext>
            </a:extLst>
          </p:cNvPr>
          <p:cNvSpPr txBox="1">
            <a:spLocks/>
          </p:cNvSpPr>
          <p:nvPr/>
        </p:nvSpPr>
        <p:spPr>
          <a:xfrm>
            <a:off x="239581" y="1582455"/>
            <a:ext cx="7010401" cy="4801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What happens if you remove a board and reinsert it again?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EAA0236D-BA56-48D6-9CB9-26434F0A7878}"/>
              </a:ext>
            </a:extLst>
          </p:cNvPr>
          <p:cNvSpPr txBox="1">
            <a:spLocks/>
          </p:cNvSpPr>
          <p:nvPr/>
        </p:nvSpPr>
        <p:spPr>
          <a:xfrm>
            <a:off x="642096" y="2088082"/>
            <a:ext cx="10716688" cy="838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800" b="0" dirty="0"/>
              <a:t>Option 1: PCB data and tracking information can be requested from an external system (e.g. MES) based on scanned (or manually entered) barcode  </a:t>
            </a:r>
            <a:endParaRPr lang="en-GB" sz="1800" b="0" dirty="0"/>
          </a:p>
          <a:p>
            <a:pPr marL="228646" lvl="1" indent="-228646">
              <a:buFont typeface="Wingdings" panose="05000000000000000000" pitchFamily="2" charset="2"/>
              <a:buChar char="§"/>
            </a:pPr>
            <a:endParaRPr lang="en-US" sz="1800" b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66A0DA9-4241-405A-8D2F-3C129D99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IPC-HERMES-9852 Special Scenarios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AD1BC-AF38-4D70-9EB2-50DFC30A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5F33-DF68-490D-92E2-2D01B7E2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C7C26-3560-41E3-9156-A6B274410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</a:blip>
          <a:srcRect l="1" r="-443" b="14818"/>
          <a:stretch/>
        </p:blipFill>
        <p:spPr>
          <a:xfrm>
            <a:off x="1337973" y="5157265"/>
            <a:ext cx="9561259" cy="1174830"/>
          </a:xfrm>
          <a:prstGeom prst="rect">
            <a:avLst/>
          </a:prstGeom>
        </p:spPr>
      </p:pic>
      <p:sp>
        <p:nvSpPr>
          <p:cNvPr id="14" name="Pfeil nach rechts 71">
            <a:extLst>
              <a:ext uri="{FF2B5EF4-FFF2-40B4-BE49-F238E27FC236}">
                <a16:creationId xmlns:a16="http://schemas.microsoft.com/office/drawing/2014/main" id="{75B08C1C-E642-43FE-9536-10EFC0831A17}"/>
              </a:ext>
            </a:extLst>
          </p:cNvPr>
          <p:cNvSpPr/>
          <p:nvPr/>
        </p:nvSpPr>
        <p:spPr>
          <a:xfrm>
            <a:off x="1350847" y="5737975"/>
            <a:ext cx="4938807" cy="1904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Pfeil nach rechts 71">
            <a:extLst>
              <a:ext uri="{FF2B5EF4-FFF2-40B4-BE49-F238E27FC236}">
                <a16:creationId xmlns:a16="http://schemas.microsoft.com/office/drawing/2014/main" id="{40EBFEA8-2178-4629-88DE-C525F142B2B4}"/>
              </a:ext>
            </a:extLst>
          </p:cNvPr>
          <p:cNvSpPr/>
          <p:nvPr/>
        </p:nvSpPr>
        <p:spPr>
          <a:xfrm>
            <a:off x="6538597" y="5737975"/>
            <a:ext cx="4321000" cy="1904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8B5601B6-FD79-4DF3-9D56-A9FA5E552A44}"/>
              </a:ext>
            </a:extLst>
          </p:cNvPr>
          <p:cNvSpPr txBox="1">
            <a:spLocks/>
          </p:cNvSpPr>
          <p:nvPr/>
        </p:nvSpPr>
        <p:spPr>
          <a:xfrm>
            <a:off x="623712" y="2760303"/>
            <a:ext cx="10716688" cy="838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800" b="0" dirty="0"/>
              <a:t>Option 2: PCB data and tracking information can be requested from the upstream machine (</a:t>
            </a:r>
            <a:r>
              <a:rPr lang="en-US" sz="1800" b="0" dirty="0" err="1"/>
              <a:t>QueryBoardInfo</a:t>
            </a:r>
            <a:r>
              <a:rPr lang="en-US" sz="1800" b="0" dirty="0"/>
              <a:t> request) based on scanned barcode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2115D8E4-10C4-4AD4-9726-ED6BA6F2C6EB}"/>
              </a:ext>
            </a:extLst>
          </p:cNvPr>
          <p:cNvSpPr txBox="1">
            <a:spLocks/>
          </p:cNvSpPr>
          <p:nvPr/>
        </p:nvSpPr>
        <p:spPr>
          <a:xfrm>
            <a:off x="614692" y="4204582"/>
            <a:ext cx="10716688" cy="838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800" b="0" dirty="0"/>
              <a:t>Option 4: Station (e.g. repair station, placement station, …) prompts the user to confirm that the inserted board is the one that was removed</a:t>
            </a:r>
          </a:p>
        </p:txBody>
      </p:sp>
      <p:sp>
        <p:nvSpPr>
          <p:cNvPr id="16" name="Pfeil nach rechts 71">
            <a:extLst>
              <a:ext uri="{FF2B5EF4-FFF2-40B4-BE49-F238E27FC236}">
                <a16:creationId xmlns:a16="http://schemas.microsoft.com/office/drawing/2014/main" id="{FC8E30C7-8408-4C07-AAD3-4898242A962A}"/>
              </a:ext>
            </a:extLst>
          </p:cNvPr>
          <p:cNvSpPr/>
          <p:nvPr/>
        </p:nvSpPr>
        <p:spPr>
          <a:xfrm rot="10800000" flipV="1">
            <a:off x="6017883" y="4892585"/>
            <a:ext cx="792486" cy="883428"/>
          </a:xfrm>
          <a:prstGeom prst="circular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0ABD8-0C3E-4DF9-9919-9620A11E41BC}"/>
              </a:ext>
            </a:extLst>
          </p:cNvPr>
          <p:cNvSpPr txBox="1"/>
          <p:nvPr/>
        </p:nvSpPr>
        <p:spPr>
          <a:xfrm>
            <a:off x="6414125" y="4988714"/>
            <a:ext cx="9701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8000"/>
                </a:solidFill>
              </a:rPr>
              <a:t>NEW</a:t>
            </a:r>
          </a:p>
          <a:p>
            <a:pPr algn="ctr"/>
            <a:r>
              <a:rPr lang="en-US" sz="1100" b="1" dirty="0">
                <a:solidFill>
                  <a:srgbClr val="008000"/>
                </a:solidFill>
              </a:rPr>
              <a:t>HERMES ID</a:t>
            </a:r>
          </a:p>
        </p:txBody>
      </p:sp>
    </p:spTree>
    <p:extLst>
      <p:ext uri="{BB962C8B-B14F-4D97-AF65-F5344CB8AC3E}">
        <p14:creationId xmlns:p14="http://schemas.microsoft.com/office/powerpoint/2010/main" val="11126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6" grpId="0" animBg="1"/>
      <p:bldP spid="16" grpId="1" animBg="1"/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215108C-61E1-4F7D-9605-F46EDC4151E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1050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2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074E41-DFD5-41E4-AA09-58D2C327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DD980-550F-4BB1-840C-964FF13B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921FD-6AF6-4A46-B63B-6DC138D6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9204330F-C5AD-4AC0-88A8-9CB1F8F7EBD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Textplatzhalter 21">
            <a:extLst>
              <a:ext uri="{FF2B5EF4-FFF2-40B4-BE49-F238E27FC236}">
                <a16:creationId xmlns:a16="http://schemas.microsoft.com/office/drawing/2014/main" id="{6B4D5B92-65D8-4470-A52B-BABFFD309147}"/>
              </a:ext>
            </a:extLst>
          </p:cNvPr>
          <p:cNvSpPr txBox="1">
            <a:spLocks/>
          </p:cNvSpPr>
          <p:nvPr/>
        </p:nvSpPr>
        <p:spPr>
          <a:xfrm>
            <a:off x="3313526" y="3813952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Enabled by IPC-HERMES-9852 – Factory Multivendor Workflows</a:t>
            </a:r>
          </a:p>
        </p:txBody>
      </p:sp>
      <p:sp>
        <p:nvSpPr>
          <p:cNvPr id="21" name="Textplatzhalter 22">
            <a:extLst>
              <a:ext uri="{FF2B5EF4-FFF2-40B4-BE49-F238E27FC236}">
                <a16:creationId xmlns:a16="http://schemas.microsoft.com/office/drawing/2014/main" id="{40246829-E8DF-4662-AB2A-9A56E982313E}"/>
              </a:ext>
            </a:extLst>
          </p:cNvPr>
          <p:cNvSpPr txBox="1">
            <a:spLocks/>
          </p:cNvSpPr>
          <p:nvPr/>
        </p:nvSpPr>
        <p:spPr>
          <a:xfrm>
            <a:off x="3313526" y="3285765"/>
            <a:ext cx="6721556" cy="480111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IPC-HERMES-9852 can do much more </a:t>
            </a:r>
          </a:p>
        </p:txBody>
      </p:sp>
      <p:sp>
        <p:nvSpPr>
          <p:cNvPr id="22" name="Textplatzhalter 23">
            <a:extLst>
              <a:ext uri="{FF2B5EF4-FFF2-40B4-BE49-F238E27FC236}">
                <a16:creationId xmlns:a16="http://schemas.microsoft.com/office/drawing/2014/main" id="{807C39C3-1F24-4640-8C8C-B21D439871EA}"/>
              </a:ext>
            </a:extLst>
          </p:cNvPr>
          <p:cNvSpPr txBox="1">
            <a:spLocks/>
          </p:cNvSpPr>
          <p:nvPr/>
        </p:nvSpPr>
        <p:spPr>
          <a:xfrm>
            <a:off x="3313526" y="2757577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IPC-HERMES-9852 as SMEMA++</a:t>
            </a:r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A5FD6828-1FEF-4512-847A-A729C477DAAC}"/>
              </a:ext>
            </a:extLst>
          </p:cNvPr>
          <p:cNvSpPr txBox="1">
            <a:spLocks/>
          </p:cNvSpPr>
          <p:nvPr/>
        </p:nvSpPr>
        <p:spPr>
          <a:xfrm>
            <a:off x="3313526" y="2229390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Overview: Why a new Interface?</a:t>
            </a:r>
          </a:p>
        </p:txBody>
      </p:sp>
      <p:sp>
        <p:nvSpPr>
          <p:cNvPr id="15" name="Textplatzhalter 21">
            <a:extLst>
              <a:ext uri="{FF2B5EF4-FFF2-40B4-BE49-F238E27FC236}">
                <a16:creationId xmlns:a16="http://schemas.microsoft.com/office/drawing/2014/main" id="{FF65FF4D-716A-42C5-9E25-EFF1A19CA0BA}"/>
              </a:ext>
            </a:extLst>
          </p:cNvPr>
          <p:cNvSpPr txBox="1">
            <a:spLocks/>
          </p:cNvSpPr>
          <p:nvPr/>
        </p:nvSpPr>
        <p:spPr>
          <a:xfrm>
            <a:off x="3313526" y="4342139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Relation IPC-HERMES-9852 to IPC-CFX-2591</a:t>
            </a:r>
          </a:p>
        </p:txBody>
      </p:sp>
      <p:sp>
        <p:nvSpPr>
          <p:cNvPr id="16" name="Textplatzhalter 21">
            <a:extLst>
              <a:ext uri="{FF2B5EF4-FFF2-40B4-BE49-F238E27FC236}">
                <a16:creationId xmlns:a16="http://schemas.microsoft.com/office/drawing/2014/main" id="{C6323374-B128-4ABF-BF48-B5333D7491A1}"/>
              </a:ext>
            </a:extLst>
          </p:cNvPr>
          <p:cNvSpPr txBox="1">
            <a:spLocks/>
          </p:cNvSpPr>
          <p:nvPr/>
        </p:nvSpPr>
        <p:spPr>
          <a:xfrm>
            <a:off x="3313526" y="4882518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Summary of Benefits &amp; Members</a:t>
            </a:r>
          </a:p>
        </p:txBody>
      </p:sp>
    </p:spTree>
    <p:extLst>
      <p:ext uri="{BB962C8B-B14F-4D97-AF65-F5344CB8AC3E}">
        <p14:creationId xmlns:p14="http://schemas.microsoft.com/office/powerpoint/2010/main" val="92699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EBAAAA9B-5752-4279-B1DD-21F82A3BCA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1946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4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82158D0D-AB5E-4D84-89DF-A4AD7D01F5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70914-4975-4A75-8F12-F835353E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IPC-HERMES-9852</a:t>
            </a:r>
            <a:br>
              <a:rPr lang="en-US" dirty="0"/>
            </a:br>
            <a:r>
              <a:rPr lang="en-US" dirty="0"/>
              <a:t>Handling of Ink Spots &amp; Barcodes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3608CC-5566-43AA-B30E-97DE9E5B56AB}"/>
              </a:ext>
            </a:extLst>
          </p:cNvPr>
          <p:cNvGrpSpPr/>
          <p:nvPr/>
        </p:nvGrpSpPr>
        <p:grpSpPr>
          <a:xfrm>
            <a:off x="1337973" y="5140632"/>
            <a:ext cx="9801342" cy="1406899"/>
            <a:chOff x="1003115" y="3955142"/>
            <a:chExt cx="7349305" cy="10549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8CA524-2059-44CB-84FA-E7BCCD77F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grayscl/>
            </a:blip>
            <a:srcRect r="61311" b="8262"/>
            <a:stretch/>
          </p:blipFill>
          <p:spPr>
            <a:xfrm>
              <a:off x="1003115" y="3956098"/>
              <a:ext cx="2761537" cy="94871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84C903-462C-427B-B49B-E99E946E5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38462"/>
            <a:stretch/>
          </p:blipFill>
          <p:spPr>
            <a:xfrm>
              <a:off x="3959932" y="3955142"/>
              <a:ext cx="4392488" cy="103416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23A174-4DC1-4F4B-873F-47755C2FE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51460" r="46018"/>
            <a:stretch/>
          </p:blipFill>
          <p:spPr>
            <a:xfrm>
              <a:off x="3743908" y="3975906"/>
              <a:ext cx="252028" cy="1034166"/>
            </a:xfrm>
            <a:prstGeom prst="rect">
              <a:avLst/>
            </a:prstGeom>
          </p:spPr>
        </p:pic>
      </p:grpSp>
      <p:sp>
        <p:nvSpPr>
          <p:cNvPr id="45" name="Left Brace 44">
            <a:extLst>
              <a:ext uri="{FF2B5EF4-FFF2-40B4-BE49-F238E27FC236}">
                <a16:creationId xmlns:a16="http://schemas.microsoft.com/office/drawing/2014/main" id="{3BD2F408-229C-441C-BE10-82D6A1C83134}"/>
              </a:ext>
            </a:extLst>
          </p:cNvPr>
          <p:cNvSpPr/>
          <p:nvPr/>
        </p:nvSpPr>
        <p:spPr>
          <a:xfrm rot="5400000">
            <a:off x="4005626" y="4261367"/>
            <a:ext cx="301931" cy="1708241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accent1"/>
              </a:solidFill>
            </a:endParaRPr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F92ECD72-4963-4FCB-A0AB-12A7CE331FCF}"/>
              </a:ext>
            </a:extLst>
          </p:cNvPr>
          <p:cNvSpPr/>
          <p:nvPr/>
        </p:nvSpPr>
        <p:spPr>
          <a:xfrm rot="5400000">
            <a:off x="5740697" y="4523361"/>
            <a:ext cx="301931" cy="1180060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accent1"/>
              </a:solidFill>
            </a:endParaRP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8E51B21D-9CBB-41B4-AF39-45B5B6A34E1C}"/>
              </a:ext>
            </a:extLst>
          </p:cNvPr>
          <p:cNvSpPr/>
          <p:nvPr/>
        </p:nvSpPr>
        <p:spPr>
          <a:xfrm rot="5400000">
            <a:off x="5010301" y="4986857"/>
            <a:ext cx="301931" cy="2400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48" name="Textplatzhalter 5">
            <a:extLst>
              <a:ext uri="{FF2B5EF4-FFF2-40B4-BE49-F238E27FC236}">
                <a16:creationId xmlns:a16="http://schemas.microsoft.com/office/drawing/2014/main" id="{1B9D89B3-60CB-4281-8B16-3BBA789E59BE}"/>
              </a:ext>
            </a:extLst>
          </p:cNvPr>
          <p:cNvSpPr txBox="1">
            <a:spLocks/>
          </p:cNvSpPr>
          <p:nvPr/>
        </p:nvSpPr>
        <p:spPr>
          <a:xfrm rot="19870066">
            <a:off x="3675873" y="4187768"/>
            <a:ext cx="2233189" cy="5096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accent1"/>
                </a:solidFill>
              </a:rPr>
              <a:t>VENDOR A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49" name="Textplatzhalter 5">
            <a:extLst>
              <a:ext uri="{FF2B5EF4-FFF2-40B4-BE49-F238E27FC236}">
                <a16:creationId xmlns:a16="http://schemas.microsoft.com/office/drawing/2014/main" id="{FEC21472-F16B-4BF0-A346-217FA77C038B}"/>
              </a:ext>
            </a:extLst>
          </p:cNvPr>
          <p:cNvSpPr txBox="1">
            <a:spLocks/>
          </p:cNvSpPr>
          <p:nvPr/>
        </p:nvSpPr>
        <p:spPr>
          <a:xfrm rot="19870066">
            <a:off x="5726732" y="3986178"/>
            <a:ext cx="2688823" cy="5096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accent1"/>
                </a:solidFill>
              </a:rPr>
              <a:t>VENDOR A</a:t>
            </a:r>
          </a:p>
        </p:txBody>
      </p:sp>
      <p:sp>
        <p:nvSpPr>
          <p:cNvPr id="50" name="Textplatzhalter 5">
            <a:extLst>
              <a:ext uri="{FF2B5EF4-FFF2-40B4-BE49-F238E27FC236}">
                <a16:creationId xmlns:a16="http://schemas.microsoft.com/office/drawing/2014/main" id="{C9A12785-882E-4C7E-AB0A-6D5851E08592}"/>
              </a:ext>
            </a:extLst>
          </p:cNvPr>
          <p:cNvSpPr txBox="1">
            <a:spLocks/>
          </p:cNvSpPr>
          <p:nvPr/>
        </p:nvSpPr>
        <p:spPr>
          <a:xfrm rot="19870066">
            <a:off x="4777726" y="4114796"/>
            <a:ext cx="2163161" cy="509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/>
              <a:t>3</a:t>
            </a:r>
            <a:r>
              <a:rPr lang="en-US" sz="1600" b="0" baseline="30000" dirty="0"/>
              <a:t>rd</a:t>
            </a:r>
            <a:r>
              <a:rPr lang="en-US" sz="1600" b="0" dirty="0"/>
              <a:t> Party Equipment</a:t>
            </a:r>
          </a:p>
        </p:txBody>
      </p:sp>
      <p:sp>
        <p:nvSpPr>
          <p:cNvPr id="51" name="Textplatzhalter 5">
            <a:extLst>
              <a:ext uri="{FF2B5EF4-FFF2-40B4-BE49-F238E27FC236}">
                <a16:creationId xmlns:a16="http://schemas.microsoft.com/office/drawing/2014/main" id="{B8E000E7-B9C5-4B90-AAAA-AB3A0C09034A}"/>
              </a:ext>
            </a:extLst>
          </p:cNvPr>
          <p:cNvSpPr txBox="1">
            <a:spLocks/>
          </p:cNvSpPr>
          <p:nvPr/>
        </p:nvSpPr>
        <p:spPr>
          <a:xfrm>
            <a:off x="572041" y="1858631"/>
            <a:ext cx="9073764" cy="36554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Whispering of ink spots, fiducials and barcodes across 3</a:t>
            </a:r>
            <a:r>
              <a:rPr lang="en-US" sz="1600" b="0" baseline="30000" dirty="0">
                <a:solidFill>
                  <a:schemeClr val="bg1"/>
                </a:solidFill>
              </a:rPr>
              <a:t>rd</a:t>
            </a:r>
            <a:r>
              <a:rPr lang="en-US" sz="1600" b="0" dirty="0">
                <a:solidFill>
                  <a:schemeClr val="bg1"/>
                </a:solidFill>
              </a:rPr>
              <a:t> party equipment via HERMES board ID</a:t>
            </a:r>
            <a:endParaRPr lang="de-DE" sz="2000" b="0" dirty="0">
              <a:solidFill>
                <a:schemeClr val="bg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7937172-9232-4252-A22E-B689D83E42B1}"/>
              </a:ext>
            </a:extLst>
          </p:cNvPr>
          <p:cNvGrpSpPr/>
          <p:nvPr/>
        </p:nvGrpSpPr>
        <p:grpSpPr>
          <a:xfrm>
            <a:off x="691549" y="2771095"/>
            <a:ext cx="1951172" cy="1390210"/>
            <a:chOff x="518410" y="2077840"/>
            <a:chExt cx="1463040" cy="1042416"/>
          </a:xfrm>
        </p:grpSpPr>
        <p:pic>
          <p:nvPicPr>
            <p:cNvPr id="55" name="Picture 54" descr="A picture containing indoor, cabinet&#10;&#10;Description automatically generated">
              <a:extLst>
                <a:ext uri="{FF2B5EF4-FFF2-40B4-BE49-F238E27FC236}">
                  <a16:creationId xmlns:a16="http://schemas.microsoft.com/office/drawing/2014/main" id="{66639829-FE4E-46A9-ABC2-E105BDAC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10" y="2077840"/>
              <a:ext cx="1463040" cy="1042416"/>
            </a:xfrm>
            <a:prstGeom prst="rect">
              <a:avLst/>
            </a:prstGeom>
          </p:spPr>
        </p:pic>
        <p:pic>
          <p:nvPicPr>
            <p:cNvPr id="75" name="Picture 74" descr="A close up of a comb&#10;&#10;Description automatically generated">
              <a:extLst>
                <a:ext uri="{FF2B5EF4-FFF2-40B4-BE49-F238E27FC236}">
                  <a16:creationId xmlns:a16="http://schemas.microsoft.com/office/drawing/2014/main" id="{4B46CD5A-9322-42B7-BEB0-2D176001C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2513">
              <a:off x="1385216" y="2805104"/>
              <a:ext cx="195864" cy="45719"/>
            </a:xfrm>
            <a:prstGeom prst="rect">
              <a:avLst/>
            </a:prstGeom>
          </p:spPr>
        </p:pic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81486C-AE55-45D6-82E2-E067C7EEFEB3}"/>
              </a:ext>
            </a:extLst>
          </p:cNvPr>
          <p:cNvCxnSpPr/>
          <p:nvPr/>
        </p:nvCxnSpPr>
        <p:spPr>
          <a:xfrm>
            <a:off x="1189747" y="3563681"/>
            <a:ext cx="21025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1" name="Textplatzhalter 5">
            <a:extLst>
              <a:ext uri="{FF2B5EF4-FFF2-40B4-BE49-F238E27FC236}">
                <a16:creationId xmlns:a16="http://schemas.microsoft.com/office/drawing/2014/main" id="{FDADDFA8-3302-4D22-A7EC-163495BA36B3}"/>
              </a:ext>
            </a:extLst>
          </p:cNvPr>
          <p:cNvSpPr txBox="1">
            <a:spLocks/>
          </p:cNvSpPr>
          <p:nvPr/>
        </p:nvSpPr>
        <p:spPr>
          <a:xfrm>
            <a:off x="3264617" y="2443237"/>
            <a:ext cx="1667534" cy="435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/>
              <a:t>Fiducials</a:t>
            </a:r>
          </a:p>
        </p:txBody>
      </p:sp>
      <p:sp>
        <p:nvSpPr>
          <p:cNvPr id="92" name="Textplatzhalter 5">
            <a:extLst>
              <a:ext uri="{FF2B5EF4-FFF2-40B4-BE49-F238E27FC236}">
                <a16:creationId xmlns:a16="http://schemas.microsoft.com/office/drawing/2014/main" id="{8CA346A8-33CA-4AE5-B77B-1A3B1D1A7FC9}"/>
              </a:ext>
            </a:extLst>
          </p:cNvPr>
          <p:cNvSpPr txBox="1">
            <a:spLocks/>
          </p:cNvSpPr>
          <p:nvPr/>
        </p:nvSpPr>
        <p:spPr>
          <a:xfrm>
            <a:off x="3264617" y="3397101"/>
            <a:ext cx="1667534" cy="435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/>
              <a:t>Ink Spots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6B616C77-F150-4350-BD0F-CCD2C21A1F48}"/>
              </a:ext>
            </a:extLst>
          </p:cNvPr>
          <p:cNvCxnSpPr>
            <a:cxnSpLocks/>
          </p:cNvCxnSpPr>
          <p:nvPr/>
        </p:nvCxnSpPr>
        <p:spPr>
          <a:xfrm>
            <a:off x="1995256" y="3667865"/>
            <a:ext cx="1283513" cy="619677"/>
          </a:xfrm>
          <a:prstGeom prst="bentConnector3">
            <a:avLst>
              <a:gd name="adj1" fmla="val 119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3E3582E2-9358-42D0-90CE-58DE2B9BBA0D}"/>
              </a:ext>
            </a:extLst>
          </p:cNvPr>
          <p:cNvCxnSpPr>
            <a:cxnSpLocks/>
          </p:cNvCxnSpPr>
          <p:nvPr/>
        </p:nvCxnSpPr>
        <p:spPr>
          <a:xfrm flipV="1">
            <a:off x="1418608" y="2603607"/>
            <a:ext cx="1860161" cy="641015"/>
          </a:xfrm>
          <a:prstGeom prst="bentConnector3">
            <a:avLst>
              <a:gd name="adj1" fmla="val 285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3" name="Textplatzhalter 5">
            <a:extLst>
              <a:ext uri="{FF2B5EF4-FFF2-40B4-BE49-F238E27FC236}">
                <a16:creationId xmlns:a16="http://schemas.microsoft.com/office/drawing/2014/main" id="{BC82AA9B-DCF7-4A20-8F69-6BD4D21C6602}"/>
              </a:ext>
            </a:extLst>
          </p:cNvPr>
          <p:cNvSpPr txBox="1">
            <a:spLocks/>
          </p:cNvSpPr>
          <p:nvPr/>
        </p:nvSpPr>
        <p:spPr>
          <a:xfrm>
            <a:off x="3278770" y="4231235"/>
            <a:ext cx="1667534" cy="435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/>
              <a:t>Barcodes</a:t>
            </a:r>
          </a:p>
        </p:txBody>
      </p:sp>
      <p:sp>
        <p:nvSpPr>
          <p:cNvPr id="95" name="Pfeil nach rechts 71">
            <a:extLst>
              <a:ext uri="{FF2B5EF4-FFF2-40B4-BE49-F238E27FC236}">
                <a16:creationId xmlns:a16="http://schemas.microsoft.com/office/drawing/2014/main" id="{76FCBC07-0B4A-4889-89E3-F8567BFD783F}"/>
              </a:ext>
            </a:extLst>
          </p:cNvPr>
          <p:cNvSpPr/>
          <p:nvPr/>
        </p:nvSpPr>
        <p:spPr>
          <a:xfrm>
            <a:off x="4176929" y="5719367"/>
            <a:ext cx="1920659" cy="1968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CE1A5833-1C68-465B-81AA-BC94B78BB1E0}"/>
              </a:ext>
            </a:extLst>
          </p:cNvPr>
          <p:cNvSpPr txBox="1">
            <a:spLocks/>
          </p:cNvSpPr>
          <p:nvPr/>
        </p:nvSpPr>
        <p:spPr>
          <a:xfrm>
            <a:off x="8210311" y="2603608"/>
            <a:ext cx="3601233" cy="186442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need for additional Software 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Save Costs 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Higher throughput without multiple Barcode reading via PCB Camera</a:t>
            </a:r>
          </a:p>
        </p:txBody>
      </p:sp>
      <p:sp>
        <p:nvSpPr>
          <p:cNvPr id="32" name="Date Placeholder 2">
            <a:extLst>
              <a:ext uri="{FF2B5EF4-FFF2-40B4-BE49-F238E27FC236}">
                <a16:creationId xmlns:a16="http://schemas.microsoft.com/office/drawing/2014/main" id="{13D7E719-C5A8-4B87-8B09-3204F459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328" y="6663383"/>
            <a:ext cx="9648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8FB02ED6-D498-4CF4-A970-E02AACF7C67A}"/>
              </a:ext>
            </a:extLst>
          </p:cNvPr>
          <p:cNvSpPr txBox="1">
            <a:spLocks/>
          </p:cNvSpPr>
          <p:nvPr/>
        </p:nvSpPr>
        <p:spPr>
          <a:xfrm>
            <a:off x="11442528" y="6663383"/>
            <a:ext cx="4680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4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94444E-6 3.08642E-6 L 0.21684 0.351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759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repeatCount="300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build="p"/>
      <p:bldP spid="49" grpId="0" build="p"/>
      <p:bldP spid="50" grpId="0" build="p"/>
      <p:bldP spid="51" grpId="0" animBg="1"/>
      <p:bldP spid="91" grpId="0"/>
      <p:bldP spid="91" grpId="1"/>
      <p:bldP spid="92" grpId="0"/>
      <p:bldP spid="92" grpId="1"/>
      <p:bldP spid="93" grpId="0" build="p"/>
      <p:bldP spid="93" grpId="1" build="allAtOnce"/>
      <p:bldP spid="95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5CCB760-7536-4EFE-948C-6A90277331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3466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1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B960BC2E-7E0D-4776-B9BC-5471E252CCD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134396-84C8-4007-B841-1117A29F9E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</a:blip>
          <a:srcRect l="1" r="73523"/>
          <a:stretch/>
        </p:blipFill>
        <p:spPr>
          <a:xfrm>
            <a:off x="5281643" y="2469466"/>
            <a:ext cx="4873132" cy="25832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BF37BE2-D151-43DE-AC91-DDA5DBD2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IPC-HERMES-9852</a:t>
            </a:r>
            <a:br>
              <a:rPr lang="en-US"/>
            </a:br>
            <a:r>
              <a:rPr lang="en-US"/>
              <a:t>Single to Dual Conveyor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FB11233-38B7-442A-9052-0DBBFD0BE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0A5C1940-B59E-4536-A22A-3A012B3766DE}"/>
              </a:ext>
            </a:extLst>
          </p:cNvPr>
          <p:cNvSpPr txBox="1">
            <a:spLocks/>
          </p:cNvSpPr>
          <p:nvPr/>
        </p:nvSpPr>
        <p:spPr>
          <a:xfrm>
            <a:off x="569241" y="1686267"/>
            <a:ext cx="8697117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IPC-HERMES-9852 supports Single to Dual Lane Conveyors and vice versa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C745D7-10DE-4ADB-9A35-0E9B450191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</a:blip>
          <a:srcRect l="1" r="-443" b="8902"/>
          <a:stretch/>
        </p:blipFill>
        <p:spPr>
          <a:xfrm>
            <a:off x="1337973" y="5154097"/>
            <a:ext cx="9561259" cy="12564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C0EA5BA-46F1-4694-9F72-3BB2AF56DED3}"/>
              </a:ext>
            </a:extLst>
          </p:cNvPr>
          <p:cNvSpPr/>
          <p:nvPr/>
        </p:nvSpPr>
        <p:spPr>
          <a:xfrm>
            <a:off x="5329659" y="3827257"/>
            <a:ext cx="336115" cy="1730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8BFE9FC1-CCF4-486A-9308-602FFE6F8113}"/>
              </a:ext>
            </a:extLst>
          </p:cNvPr>
          <p:cNvSpPr/>
          <p:nvPr/>
        </p:nvSpPr>
        <p:spPr>
          <a:xfrm>
            <a:off x="5079743" y="2382322"/>
            <a:ext cx="5233793" cy="2864192"/>
          </a:xfrm>
          <a:prstGeom prst="wedgeRectCallout">
            <a:avLst>
              <a:gd name="adj1" fmla="val -87349"/>
              <a:gd name="adj2" fmla="val 59042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D95BA3-68CA-4F98-BE74-CC00A208D585}"/>
              </a:ext>
            </a:extLst>
          </p:cNvPr>
          <p:cNvSpPr/>
          <p:nvPr/>
        </p:nvSpPr>
        <p:spPr>
          <a:xfrm>
            <a:off x="8730295" y="3536233"/>
            <a:ext cx="328579" cy="1730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02A593-7F77-42E5-B29E-B704C489698E}"/>
              </a:ext>
            </a:extLst>
          </p:cNvPr>
          <p:cNvSpPr/>
          <p:nvPr/>
        </p:nvSpPr>
        <p:spPr>
          <a:xfrm>
            <a:off x="8722758" y="3806011"/>
            <a:ext cx="336115" cy="1730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F86756-1BEC-42FB-B65E-D5D8E433D3E0}"/>
              </a:ext>
            </a:extLst>
          </p:cNvPr>
          <p:cNvSpPr/>
          <p:nvPr/>
        </p:nvSpPr>
        <p:spPr>
          <a:xfrm>
            <a:off x="5329659" y="3827257"/>
            <a:ext cx="336115" cy="173061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BB31655-8A68-4DD3-B31B-575D24DAEC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784" r="79082"/>
          <a:stretch/>
        </p:blipFill>
        <p:spPr>
          <a:xfrm>
            <a:off x="8690811" y="2469466"/>
            <a:ext cx="433206" cy="2583263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33A2648-4684-4681-AFCF-9BFE2998940F}"/>
              </a:ext>
            </a:extLst>
          </p:cNvPr>
          <p:cNvCxnSpPr>
            <a:cxnSpLocks/>
          </p:cNvCxnSpPr>
          <p:nvPr/>
        </p:nvCxnSpPr>
        <p:spPr>
          <a:xfrm flipV="1">
            <a:off x="8294839" y="3605923"/>
            <a:ext cx="1164235" cy="271811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68C0D4DC-DF4E-4C31-9FCF-48B93CFB5C2A}"/>
              </a:ext>
            </a:extLst>
          </p:cNvPr>
          <p:cNvCxnSpPr>
            <a:cxnSpLocks/>
          </p:cNvCxnSpPr>
          <p:nvPr/>
        </p:nvCxnSpPr>
        <p:spPr>
          <a:xfrm>
            <a:off x="8450728" y="3877734"/>
            <a:ext cx="1008345" cy="1"/>
          </a:xfrm>
          <a:prstGeom prst="bentConnector3">
            <a:avLst>
              <a:gd name="adj1" fmla="val 50000"/>
            </a:avLst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6C03472-4820-40B8-AC71-345DC43E667F}"/>
              </a:ext>
            </a:extLst>
          </p:cNvPr>
          <p:cNvSpPr txBox="1">
            <a:spLocks/>
          </p:cNvSpPr>
          <p:nvPr/>
        </p:nvSpPr>
        <p:spPr>
          <a:xfrm>
            <a:off x="551306" y="2382322"/>
            <a:ext cx="4193380" cy="16727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additional SW needed to provide PCB data and support single to dual lane 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High PCB Data traceability along the line (reliable connectivity)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Save costs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bg1"/>
              </a:solidFill>
            </a:endParaRPr>
          </a:p>
          <a:p>
            <a:pPr marL="228646" indent="-228646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017A04EB-E610-468D-8E9F-EAEB480DE55A}"/>
              </a:ext>
            </a:extLst>
          </p:cNvPr>
          <p:cNvSpPr txBox="1">
            <a:spLocks/>
          </p:cNvSpPr>
          <p:nvPr/>
        </p:nvSpPr>
        <p:spPr>
          <a:xfrm>
            <a:off x="10391328" y="6663383"/>
            <a:ext cx="9648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8993E3C-45D5-4F69-928E-3ADA77D348F7}"/>
              </a:ext>
            </a:extLst>
          </p:cNvPr>
          <p:cNvSpPr txBox="1">
            <a:spLocks/>
          </p:cNvSpPr>
          <p:nvPr/>
        </p:nvSpPr>
        <p:spPr>
          <a:xfrm>
            <a:off x="11442528" y="6663383"/>
            <a:ext cx="4680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405E-6 2.01342E-7 L 0.28313 -0.0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0" y="-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2.82218E-6 -0.00023 L 0.1014 0.000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4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06405E-6 2.01342E-7 L 0.27819 -0.004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3" y="-2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7300"/>
                                  </p:stCondLst>
                                  <p:childTnLst>
                                    <p:animMotion origin="layout" path="M 3.17105E-6 -0.00116 L 0.1014 -0.00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3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19" grpId="1" animBg="1"/>
      <p:bldP spid="2" grpId="0" animBg="1"/>
      <p:bldP spid="2" grpId="1" animBg="1"/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6B786459-A1D9-4661-83B1-81D4ED90AF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3092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5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2EB8818D-E5E3-4E5C-9C58-41E277F1FF6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81438-06C7-43E0-94C4-388C8820876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</a:blip>
          <a:srcRect l="1" r="-443" b="8262"/>
          <a:stretch/>
        </p:blipFill>
        <p:spPr>
          <a:xfrm>
            <a:off x="1337973" y="5141905"/>
            <a:ext cx="9561259" cy="12652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14B1628-DFD5-4E67-B62C-CA041587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IPC-HERMES-9852 </a:t>
            </a:r>
            <a:br>
              <a:rPr lang="en-US"/>
            </a:br>
            <a:r>
              <a:rPr lang="en-US"/>
              <a:t>Configuration of the Line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78D90849-1B81-4E2A-87ED-0BFF2CA53E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0274" y="3288880"/>
            <a:ext cx="948445" cy="948445"/>
          </a:xfrm>
          <a:prstGeom prst="rect">
            <a:avLst/>
          </a:prstGeom>
        </p:spPr>
      </p:pic>
      <p:sp>
        <p:nvSpPr>
          <p:cNvPr id="8" name="Textplatzhalter 5">
            <a:extLst>
              <a:ext uri="{FF2B5EF4-FFF2-40B4-BE49-F238E27FC236}">
                <a16:creationId xmlns:a16="http://schemas.microsoft.com/office/drawing/2014/main" id="{C5ADFF33-B5C1-4E29-B599-F3022847E8E7}"/>
              </a:ext>
            </a:extLst>
          </p:cNvPr>
          <p:cNvSpPr txBox="1">
            <a:spLocks/>
          </p:cNvSpPr>
          <p:nvPr/>
        </p:nvSpPr>
        <p:spPr>
          <a:xfrm>
            <a:off x="5944360" y="3383829"/>
            <a:ext cx="4723968" cy="509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/>
              <a:t>Engineering Station (e.g. SIPLACE Pro from ASM)</a:t>
            </a:r>
            <a:endParaRPr lang="en-US" sz="1600" dirty="0"/>
          </a:p>
          <a:p>
            <a:endParaRPr lang="de-DE" sz="1600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8313D90-1880-4F2C-AD79-75F4B746CF0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32061" y="3734848"/>
            <a:ext cx="3177657" cy="1713514"/>
          </a:xfrm>
          <a:prstGeom prst="bentConnector3">
            <a:avLst>
              <a:gd name="adj1" fmla="val 100031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E9DB10-747B-4691-90DE-B37512B1D06F}"/>
              </a:ext>
            </a:extLst>
          </p:cNvPr>
          <p:cNvCxnSpPr>
            <a:cxnSpLocks/>
          </p:cNvCxnSpPr>
          <p:nvPr/>
        </p:nvCxnSpPr>
        <p:spPr>
          <a:xfrm>
            <a:off x="2160238" y="3734848"/>
            <a:ext cx="0" cy="169989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DDA0BE1-6883-4269-A8C1-4D94297B9349}"/>
              </a:ext>
            </a:extLst>
          </p:cNvPr>
          <p:cNvCxnSpPr>
            <a:cxnSpLocks/>
          </p:cNvCxnSpPr>
          <p:nvPr/>
        </p:nvCxnSpPr>
        <p:spPr>
          <a:xfrm>
            <a:off x="6072707" y="3737138"/>
            <a:ext cx="4346361" cy="1671266"/>
          </a:xfrm>
          <a:prstGeom prst="bentConnector3">
            <a:avLst>
              <a:gd name="adj1" fmla="val 99966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929B83-01DD-4E0A-966E-A157E1A4C035}"/>
              </a:ext>
            </a:extLst>
          </p:cNvPr>
          <p:cNvCxnSpPr>
            <a:cxnSpLocks/>
          </p:cNvCxnSpPr>
          <p:nvPr/>
        </p:nvCxnSpPr>
        <p:spPr>
          <a:xfrm>
            <a:off x="9842870" y="3763102"/>
            <a:ext cx="0" cy="164530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CA661A-D33A-454F-B969-7A8CDCC21FA0}"/>
              </a:ext>
            </a:extLst>
          </p:cNvPr>
          <p:cNvCxnSpPr>
            <a:cxnSpLocks/>
          </p:cNvCxnSpPr>
          <p:nvPr/>
        </p:nvCxnSpPr>
        <p:spPr>
          <a:xfrm>
            <a:off x="8306344" y="3763102"/>
            <a:ext cx="0" cy="16453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A8374D-9AA9-4C23-BFCA-4B4DBBFF1B23}"/>
              </a:ext>
            </a:extLst>
          </p:cNvPr>
          <p:cNvCxnSpPr>
            <a:cxnSpLocks/>
          </p:cNvCxnSpPr>
          <p:nvPr/>
        </p:nvCxnSpPr>
        <p:spPr>
          <a:xfrm>
            <a:off x="6721801" y="3763102"/>
            <a:ext cx="0" cy="164530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3D6F54-7365-44F6-813B-D191A035E127}"/>
              </a:ext>
            </a:extLst>
          </p:cNvPr>
          <p:cNvCxnSpPr>
            <a:cxnSpLocks/>
          </p:cNvCxnSpPr>
          <p:nvPr/>
        </p:nvCxnSpPr>
        <p:spPr>
          <a:xfrm>
            <a:off x="4657095" y="3763102"/>
            <a:ext cx="0" cy="15694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C23EF2D9-35E2-427C-8F17-5D0277726913}"/>
              </a:ext>
            </a:extLst>
          </p:cNvPr>
          <p:cNvSpPr txBox="1">
            <a:spLocks/>
          </p:cNvSpPr>
          <p:nvPr/>
        </p:nvSpPr>
        <p:spPr>
          <a:xfrm>
            <a:off x="569557" y="1761995"/>
            <a:ext cx="5989740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Central Configuration of IPC-HERMES-9852 for entire SMT Line</a:t>
            </a:r>
          </a:p>
          <a:p>
            <a:pPr marL="228646" indent="-228646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390821-62A3-4E56-8B38-1EC2CD787EBC}"/>
              </a:ext>
            </a:extLst>
          </p:cNvPr>
          <p:cNvGrpSpPr/>
          <p:nvPr/>
        </p:nvGrpSpPr>
        <p:grpSpPr>
          <a:xfrm>
            <a:off x="4935884" y="4083929"/>
            <a:ext cx="1194630" cy="323045"/>
            <a:chOff x="5387935" y="2984307"/>
            <a:chExt cx="895765" cy="242228"/>
          </a:xfrm>
        </p:grpSpPr>
        <p:sp>
          <p:nvSpPr>
            <p:cNvPr id="26" name="Textplatzhalter 5">
              <a:extLst>
                <a:ext uri="{FF2B5EF4-FFF2-40B4-BE49-F238E27FC236}">
                  <a16:creationId xmlns:a16="http://schemas.microsoft.com/office/drawing/2014/main" id="{26E5F630-41D7-458F-A011-5BACEFBACEF3}"/>
                </a:ext>
              </a:extLst>
            </p:cNvPr>
            <p:cNvSpPr txBox="1">
              <a:spLocks/>
            </p:cNvSpPr>
            <p:nvPr/>
          </p:nvSpPr>
          <p:spPr>
            <a:xfrm>
              <a:off x="5529186" y="2998590"/>
              <a:ext cx="754514" cy="227945"/>
            </a:xfrm>
            <a:prstGeom prst="rect">
              <a:avLst/>
            </a:prstGeom>
          </p:spPr>
          <p:txBody>
            <a:bodyPr>
              <a:normAutofit fontScale="77500" lnSpcReduction="20000"/>
            </a:bodyPr>
            <a:lstStyle>
              <a:lvl1pPr marL="0" indent="0" algn="l" defTabSz="914400" rtl="0" eaLnBrk="1" latinLnBrk="0" hangingPunct="1">
                <a:spcBef>
                  <a:spcPts val="1800"/>
                </a:spcBef>
                <a:spcAft>
                  <a:spcPts val="45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1200"/>
                </a:spcBef>
                <a:buFont typeface="+mj-lt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800" indent="-136800" algn="l" defTabSz="914400" rtl="0" eaLnBrk="1" latinLnBrk="0" hangingPunct="1">
                <a:spcBef>
                  <a:spcPts val="36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3600" indent="-136800" algn="l" defTabSz="914400" rtl="0" eaLnBrk="1" latinLnBrk="0" hangingPunct="1">
                <a:spcBef>
                  <a:spcPts val="36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0400" indent="-136800" algn="l" defTabSz="914400" rtl="0" eaLnBrk="1" latinLnBrk="0" hangingPunct="1">
                <a:spcBef>
                  <a:spcPts val="36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b="0" dirty="0"/>
                <a:t>IP Address</a:t>
              </a:r>
              <a:endParaRPr lang="en-US" sz="1600" dirty="0"/>
            </a:p>
            <a:p>
              <a:endParaRPr lang="de-DE" sz="1600" dirty="0"/>
            </a:p>
          </p:txBody>
        </p:sp>
        <p:pic>
          <p:nvPicPr>
            <p:cNvPr id="27" name="Graphic 26" descr="Ethernet">
              <a:extLst>
                <a:ext uri="{FF2B5EF4-FFF2-40B4-BE49-F238E27FC236}">
                  <a16:creationId xmlns:a16="http://schemas.microsoft.com/office/drawing/2014/main" id="{14011E23-6D3D-42FF-8225-02A453E17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87935" y="2984307"/>
              <a:ext cx="220922" cy="220922"/>
            </a:xfrm>
            <a:prstGeom prst="rect">
              <a:avLst/>
            </a:prstGeom>
          </p:spPr>
        </p:pic>
      </p:grp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3E732466-3A32-4655-8A65-6CB1DB902DAF}"/>
              </a:ext>
            </a:extLst>
          </p:cNvPr>
          <p:cNvSpPr txBox="1">
            <a:spLocks/>
          </p:cNvSpPr>
          <p:nvPr/>
        </p:nvSpPr>
        <p:spPr>
          <a:xfrm>
            <a:off x="575695" y="2408421"/>
            <a:ext cx="4348937" cy="1076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Only one tool for configuration </a:t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(no additional Engineering Station SW)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Automated Connection Check (</a:t>
            </a:r>
            <a:r>
              <a:rPr lang="en-US" sz="1600" b="0" dirty="0" err="1">
                <a:solidFill>
                  <a:schemeClr val="bg1"/>
                </a:solidFill>
              </a:rPr>
              <a:t>checkAlive</a:t>
            </a:r>
            <a:r>
              <a:rPr lang="en-US" sz="1600" b="0" dirty="0">
                <a:solidFill>
                  <a:schemeClr val="bg1"/>
                </a:solidFill>
              </a:rPr>
              <a:t>)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bg1"/>
              </a:solidFill>
            </a:endParaRPr>
          </a:p>
          <a:p>
            <a:pPr marL="228646" indent="-228646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9" name="Date Placeholder 2">
            <a:extLst>
              <a:ext uri="{FF2B5EF4-FFF2-40B4-BE49-F238E27FC236}">
                <a16:creationId xmlns:a16="http://schemas.microsoft.com/office/drawing/2014/main" id="{36D2C4C7-26F1-4F2A-B4C0-E459208107DD}"/>
              </a:ext>
            </a:extLst>
          </p:cNvPr>
          <p:cNvSpPr txBox="1">
            <a:spLocks/>
          </p:cNvSpPr>
          <p:nvPr/>
        </p:nvSpPr>
        <p:spPr>
          <a:xfrm>
            <a:off x="10391328" y="6663383"/>
            <a:ext cx="9648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80786B86-43A8-4436-A97A-FDF5117E6280}"/>
              </a:ext>
            </a:extLst>
          </p:cNvPr>
          <p:cNvSpPr txBox="1">
            <a:spLocks/>
          </p:cNvSpPr>
          <p:nvPr/>
        </p:nvSpPr>
        <p:spPr>
          <a:xfrm>
            <a:off x="11442528" y="6663383"/>
            <a:ext cx="4680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215108C-61E1-4F7D-9605-F46EDC4151E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6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215108C-61E1-4F7D-9605-F46EDC4151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074E41-DFD5-41E4-AA09-58D2C327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DD980-550F-4BB1-840C-964FF13B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921FD-6AF6-4A46-B63B-6DC138D6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9204330F-C5AD-4AC0-88A8-9CB1F8F7EBD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0" name="Textplatzhalter 21">
            <a:extLst>
              <a:ext uri="{FF2B5EF4-FFF2-40B4-BE49-F238E27FC236}">
                <a16:creationId xmlns:a16="http://schemas.microsoft.com/office/drawing/2014/main" id="{6B4D5B92-65D8-4470-A52B-BABFFD309147}"/>
              </a:ext>
            </a:extLst>
          </p:cNvPr>
          <p:cNvSpPr txBox="1">
            <a:spLocks/>
          </p:cNvSpPr>
          <p:nvPr/>
        </p:nvSpPr>
        <p:spPr>
          <a:xfrm>
            <a:off x="3313526" y="3813952"/>
            <a:ext cx="6721556" cy="480111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Enabled by IPC-HERMES-9852 – Factory Multivendor Workflows</a:t>
            </a:r>
          </a:p>
        </p:txBody>
      </p:sp>
      <p:sp>
        <p:nvSpPr>
          <p:cNvPr id="21" name="Textplatzhalter 22">
            <a:extLst>
              <a:ext uri="{FF2B5EF4-FFF2-40B4-BE49-F238E27FC236}">
                <a16:creationId xmlns:a16="http://schemas.microsoft.com/office/drawing/2014/main" id="{40246829-E8DF-4662-AB2A-9A56E982313E}"/>
              </a:ext>
            </a:extLst>
          </p:cNvPr>
          <p:cNvSpPr txBox="1">
            <a:spLocks/>
          </p:cNvSpPr>
          <p:nvPr/>
        </p:nvSpPr>
        <p:spPr>
          <a:xfrm>
            <a:off x="3313526" y="3285765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IPC-HERMES-9852 can do much more </a:t>
            </a:r>
          </a:p>
        </p:txBody>
      </p:sp>
      <p:sp>
        <p:nvSpPr>
          <p:cNvPr id="22" name="Textplatzhalter 23">
            <a:extLst>
              <a:ext uri="{FF2B5EF4-FFF2-40B4-BE49-F238E27FC236}">
                <a16:creationId xmlns:a16="http://schemas.microsoft.com/office/drawing/2014/main" id="{807C39C3-1F24-4640-8C8C-B21D439871EA}"/>
              </a:ext>
            </a:extLst>
          </p:cNvPr>
          <p:cNvSpPr txBox="1">
            <a:spLocks/>
          </p:cNvSpPr>
          <p:nvPr/>
        </p:nvSpPr>
        <p:spPr>
          <a:xfrm>
            <a:off x="3313526" y="2757577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IPC-HERMES-9852 as SMEMA++</a:t>
            </a:r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A5FD6828-1FEF-4512-847A-A729C477DAAC}"/>
              </a:ext>
            </a:extLst>
          </p:cNvPr>
          <p:cNvSpPr txBox="1">
            <a:spLocks/>
          </p:cNvSpPr>
          <p:nvPr/>
        </p:nvSpPr>
        <p:spPr>
          <a:xfrm>
            <a:off x="3313526" y="2229390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Overview: Why a new Interface?</a:t>
            </a:r>
          </a:p>
        </p:txBody>
      </p:sp>
      <p:sp>
        <p:nvSpPr>
          <p:cNvPr id="10" name="Textplatzhalter 21">
            <a:extLst>
              <a:ext uri="{FF2B5EF4-FFF2-40B4-BE49-F238E27FC236}">
                <a16:creationId xmlns:a16="http://schemas.microsoft.com/office/drawing/2014/main" id="{6A856E42-6B34-4AE8-AA90-3EE82E6FEF3F}"/>
              </a:ext>
            </a:extLst>
          </p:cNvPr>
          <p:cNvSpPr txBox="1">
            <a:spLocks/>
          </p:cNvSpPr>
          <p:nvPr/>
        </p:nvSpPr>
        <p:spPr>
          <a:xfrm>
            <a:off x="3313526" y="4342139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Relation IPC-HERMES-9852 to IPC-CFX-2591</a:t>
            </a:r>
          </a:p>
        </p:txBody>
      </p:sp>
      <p:sp>
        <p:nvSpPr>
          <p:cNvPr id="11" name="Textplatzhalter 21">
            <a:extLst>
              <a:ext uri="{FF2B5EF4-FFF2-40B4-BE49-F238E27FC236}">
                <a16:creationId xmlns:a16="http://schemas.microsoft.com/office/drawing/2014/main" id="{CBE94BEA-73DA-44D6-8DF9-F9769C3A047F}"/>
              </a:ext>
            </a:extLst>
          </p:cNvPr>
          <p:cNvSpPr txBox="1">
            <a:spLocks/>
          </p:cNvSpPr>
          <p:nvPr/>
        </p:nvSpPr>
        <p:spPr>
          <a:xfrm>
            <a:off x="3313526" y="4882518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Summary of Benefits &amp; Members</a:t>
            </a:r>
          </a:p>
        </p:txBody>
      </p:sp>
    </p:spTree>
    <p:extLst>
      <p:ext uri="{BB962C8B-B14F-4D97-AF65-F5344CB8AC3E}">
        <p14:creationId xmlns:p14="http://schemas.microsoft.com/office/powerpoint/2010/main" val="1640574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17F4FBC8-6B91-4496-A4BA-E0F0F1D80D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669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3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17F4FBC8-6B91-4496-A4BA-E0F0F1D80D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8C5D3E65-D631-4415-B531-6AF0F78582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64ED966-0277-49C7-9EED-5F42EC46AE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</a:blip>
          <a:srcRect l="1" r="-443" b="10657"/>
          <a:stretch/>
        </p:blipFill>
        <p:spPr>
          <a:xfrm>
            <a:off x="1337973" y="5141906"/>
            <a:ext cx="9561259" cy="1232224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1A4A901-488D-47B1-A59D-B6445DA1F43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46403" y="3691747"/>
            <a:ext cx="1968672" cy="1444773"/>
          </a:xfrm>
          <a:prstGeom prst="bentConnector3">
            <a:avLst>
              <a:gd name="adj1" fmla="val 10007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BF37BE2-D151-43DE-AC91-DDA5DBD2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IPC-HERMES-9852</a:t>
            </a:r>
            <a:br>
              <a:rPr lang="en-US" dirty="0"/>
            </a:br>
            <a:r>
              <a:rPr lang="en-US" dirty="0"/>
              <a:t>Barcode controlled Production: Automatic Job Download &amp; Width Adjustment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1FEF2D-D8B9-482E-8203-AE9EBF4D38A8}"/>
              </a:ext>
            </a:extLst>
          </p:cNvPr>
          <p:cNvCxnSpPr>
            <a:cxnSpLocks/>
          </p:cNvCxnSpPr>
          <p:nvPr/>
        </p:nvCxnSpPr>
        <p:spPr>
          <a:xfrm flipH="1">
            <a:off x="5265262" y="4582188"/>
            <a:ext cx="2367" cy="693793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Computer">
            <a:extLst>
              <a:ext uri="{FF2B5EF4-FFF2-40B4-BE49-F238E27FC236}">
                <a16:creationId xmlns:a16="http://schemas.microsoft.com/office/drawing/2014/main" id="{9A039DF4-5D77-4B7A-9A10-09AB7936CA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9160" y="2805580"/>
            <a:ext cx="1219482" cy="1219482"/>
          </a:xfrm>
          <a:prstGeom prst="rect">
            <a:avLst/>
          </a:prstGeom>
        </p:spPr>
      </p:pic>
      <p:sp>
        <p:nvSpPr>
          <p:cNvPr id="15" name="Pfeil nach rechts 71">
            <a:extLst>
              <a:ext uri="{FF2B5EF4-FFF2-40B4-BE49-F238E27FC236}">
                <a16:creationId xmlns:a16="http://schemas.microsoft.com/office/drawing/2014/main" id="{C3D847CF-8A38-46CF-9C08-89B403B5D7E1}"/>
              </a:ext>
            </a:extLst>
          </p:cNvPr>
          <p:cNvSpPr/>
          <p:nvPr/>
        </p:nvSpPr>
        <p:spPr>
          <a:xfrm>
            <a:off x="1485354" y="5732070"/>
            <a:ext cx="1392322" cy="1968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9144C7E8-C265-41BC-B214-D92C5276327C}"/>
              </a:ext>
            </a:extLst>
          </p:cNvPr>
          <p:cNvSpPr txBox="1">
            <a:spLocks/>
          </p:cNvSpPr>
          <p:nvPr/>
        </p:nvSpPr>
        <p:spPr>
          <a:xfrm>
            <a:off x="569556" y="2110694"/>
            <a:ext cx="8941997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Automatic job download based on barcode information from IPC-HERMES-9852 </a:t>
            </a:r>
          </a:p>
          <a:p>
            <a:pPr marL="228646" indent="-228646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F5EBF3-C6DD-4D61-A6D7-77C266DC2E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2877677" y="5592618"/>
            <a:ext cx="822886" cy="574845"/>
          </a:xfrm>
          <a:prstGeom prst="rect">
            <a:avLst/>
          </a:prstGeom>
        </p:spPr>
      </p:pic>
      <p:pic>
        <p:nvPicPr>
          <p:cNvPr id="24" name="Graphic 23" descr="Clipboard">
            <a:extLst>
              <a:ext uri="{FF2B5EF4-FFF2-40B4-BE49-F238E27FC236}">
                <a16:creationId xmlns:a16="http://schemas.microsoft.com/office/drawing/2014/main" id="{AE785BD9-B005-45FF-A4F5-79A141EB1E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7149" y="3761929"/>
            <a:ext cx="732856" cy="732856"/>
          </a:xfrm>
          <a:prstGeom prst="rect">
            <a:avLst/>
          </a:prstGeom>
        </p:spPr>
      </p:pic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66656C8C-6BAA-4247-9632-CA918E960374}"/>
              </a:ext>
            </a:extLst>
          </p:cNvPr>
          <p:cNvSpPr txBox="1">
            <a:spLocks/>
          </p:cNvSpPr>
          <p:nvPr/>
        </p:nvSpPr>
        <p:spPr>
          <a:xfrm>
            <a:off x="4980924" y="3936172"/>
            <a:ext cx="613033" cy="405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/>
              <a:t>Job</a:t>
            </a:r>
          </a:p>
          <a:p>
            <a:pPr lvl="1"/>
            <a:endParaRPr lang="en-US" sz="1600" dirty="0"/>
          </a:p>
          <a:p>
            <a:endParaRPr lang="de-DE" sz="1600" dirty="0"/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54D7DEF4-4CAD-4703-9753-AD48EA60ED73}"/>
              </a:ext>
            </a:extLst>
          </p:cNvPr>
          <p:cNvSpPr txBox="1">
            <a:spLocks/>
          </p:cNvSpPr>
          <p:nvPr/>
        </p:nvSpPr>
        <p:spPr>
          <a:xfrm>
            <a:off x="1782756" y="2575496"/>
            <a:ext cx="1721943" cy="2822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067" b="0" dirty="0"/>
              <a:t>Board ID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067" b="0" dirty="0"/>
              <a:t>Board Id created by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Failed board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Product Type Id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Flipped board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Top barcode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Bottom barcode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Width</a:t>
            </a:r>
          </a:p>
          <a:p>
            <a:pPr lvl="1"/>
            <a:r>
              <a:rPr lang="en-US" sz="1067" b="0" dirty="0"/>
              <a:t>… etc.</a:t>
            </a:r>
          </a:p>
          <a:p>
            <a:pPr lvl="1"/>
            <a:endParaRPr lang="en-US" sz="1600" dirty="0"/>
          </a:p>
          <a:p>
            <a:endParaRPr lang="de-DE" sz="16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1C33122-1CB7-4AA7-89C6-25B07360F66B}"/>
              </a:ext>
            </a:extLst>
          </p:cNvPr>
          <p:cNvSpPr/>
          <p:nvPr/>
        </p:nvSpPr>
        <p:spPr>
          <a:xfrm>
            <a:off x="1830860" y="4150041"/>
            <a:ext cx="1343359" cy="534796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55389011-B822-417D-B872-968274B8D2C4}"/>
              </a:ext>
            </a:extLst>
          </p:cNvPr>
          <p:cNvSpPr txBox="1">
            <a:spLocks/>
          </p:cNvSpPr>
          <p:nvPr/>
        </p:nvSpPr>
        <p:spPr>
          <a:xfrm>
            <a:off x="569241" y="1686267"/>
            <a:ext cx="8942312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Automatic Conveyor Width adjustment based on PCB width information from IPC-HERMES-9852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344D23D-7854-474C-9D9A-B8D77925B454}"/>
              </a:ext>
            </a:extLst>
          </p:cNvPr>
          <p:cNvSpPr/>
          <p:nvPr/>
        </p:nvSpPr>
        <p:spPr>
          <a:xfrm>
            <a:off x="1830860" y="4741186"/>
            <a:ext cx="1343359" cy="345832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E86972-38F8-4363-BCF4-29F5530D4904}"/>
              </a:ext>
            </a:extLst>
          </p:cNvPr>
          <p:cNvSpPr/>
          <p:nvPr/>
        </p:nvSpPr>
        <p:spPr>
          <a:xfrm>
            <a:off x="3308353" y="5757134"/>
            <a:ext cx="2928986" cy="1445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A216947E-CA7C-4150-9CDF-10F46C623FD7}"/>
              </a:ext>
            </a:extLst>
          </p:cNvPr>
          <p:cNvSpPr txBox="1">
            <a:spLocks/>
          </p:cNvSpPr>
          <p:nvPr/>
        </p:nvSpPr>
        <p:spPr>
          <a:xfrm>
            <a:off x="7922212" y="2603605"/>
            <a:ext cx="3889332" cy="236271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need for Barcode Reader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need for additional SW Solution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Save Costs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Improved process (Line prepared before job download)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operator intervention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bg1"/>
              </a:solidFill>
            </a:endParaRPr>
          </a:p>
          <a:p>
            <a:pPr marL="228646" indent="-228646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6" name="Date Placeholder 2">
            <a:extLst>
              <a:ext uri="{FF2B5EF4-FFF2-40B4-BE49-F238E27FC236}">
                <a16:creationId xmlns:a16="http://schemas.microsoft.com/office/drawing/2014/main" id="{28AF26F6-B4C1-4695-B67E-220DDF2EE5DE}"/>
              </a:ext>
            </a:extLst>
          </p:cNvPr>
          <p:cNvSpPr txBox="1">
            <a:spLocks/>
          </p:cNvSpPr>
          <p:nvPr/>
        </p:nvSpPr>
        <p:spPr>
          <a:xfrm>
            <a:off x="10391328" y="6663383"/>
            <a:ext cx="9648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8C339DC2-7081-4FF3-9480-4D303FED716D}"/>
              </a:ext>
            </a:extLst>
          </p:cNvPr>
          <p:cNvSpPr txBox="1">
            <a:spLocks/>
          </p:cNvSpPr>
          <p:nvPr/>
        </p:nvSpPr>
        <p:spPr>
          <a:xfrm>
            <a:off x="11442528" y="6663383"/>
            <a:ext cx="4680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AEEBFAE-3AE1-47E0-8E50-2704C3612660}"/>
              </a:ext>
            </a:extLst>
          </p:cNvPr>
          <p:cNvSpPr txBox="1"/>
          <p:nvPr/>
        </p:nvSpPr>
        <p:spPr>
          <a:xfrm>
            <a:off x="3401399" y="3521910"/>
            <a:ext cx="1258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Query recipe / </a:t>
            </a:r>
            <a:br>
              <a:rPr lang="en-US" sz="1200" dirty="0"/>
            </a:br>
            <a:r>
              <a:rPr lang="en-US" sz="1200" dirty="0"/>
              <a:t>program based </a:t>
            </a:r>
            <a:br>
              <a:rPr lang="en-US" sz="1200" dirty="0"/>
            </a:br>
            <a:r>
              <a:rPr lang="en-US" sz="1200" dirty="0"/>
              <a:t>on received </a:t>
            </a:r>
          </a:p>
          <a:p>
            <a:pPr algn="ctr"/>
            <a:r>
              <a:rPr lang="en-US" sz="1200" dirty="0"/>
              <a:t>Barcode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35506C50-CCD0-41E9-98A9-47E03A692432}"/>
              </a:ext>
            </a:extLst>
          </p:cNvPr>
          <p:cNvSpPr txBox="1">
            <a:spLocks/>
          </p:cNvSpPr>
          <p:nvPr/>
        </p:nvSpPr>
        <p:spPr>
          <a:xfrm>
            <a:off x="6097587" y="3020789"/>
            <a:ext cx="1560513" cy="90967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600" b="0" dirty="0"/>
              <a:t>Central Job Manager </a:t>
            </a:r>
            <a:r>
              <a:rPr lang="en-US" sz="1600" dirty="0"/>
              <a:t>or</a:t>
            </a:r>
            <a:r>
              <a:rPr lang="en-US" sz="1600" b="0" dirty="0"/>
              <a:t> </a:t>
            </a:r>
            <a:br>
              <a:rPr lang="en-US" sz="1600" b="0" dirty="0"/>
            </a:br>
            <a:r>
              <a:rPr lang="en-US" sz="1600" b="0" dirty="0"/>
              <a:t>Program buffer in station itself</a:t>
            </a:r>
          </a:p>
          <a:p>
            <a:pPr lvl="1" algn="ctr"/>
            <a:endParaRPr lang="en-US" sz="1600" dirty="0"/>
          </a:p>
          <a:p>
            <a:pPr algn="ctr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647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671E-6 1.0206E-6 L -0.15998 -0.448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6" y="-22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5" grpId="0"/>
      <p:bldP spid="30" grpId="0"/>
      <p:bldP spid="33" grpId="0" animBg="1"/>
      <p:bldP spid="33" grpId="1" animBg="1"/>
      <p:bldP spid="33" grpId="2" animBg="1"/>
      <p:bldP spid="34" grpId="0" animBg="1"/>
      <p:bldP spid="35" grpId="0" animBg="1"/>
      <p:bldP spid="35" grpId="1" animBg="1"/>
      <p:bldP spid="35" grpId="2" animBg="1"/>
      <p:bldP spid="49" grpId="0" animBg="1"/>
      <p:bldP spid="49" grpId="1" animBg="1"/>
      <p:bldP spid="20" grpId="0" animBg="1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17F4FBC8-6B91-4496-A4BA-E0F0F1D80D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9980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6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17F4FBC8-6B91-4496-A4BA-E0F0F1D80D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8C5D3E65-D631-4415-B531-6AF0F78582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4DE2A1C-9872-445A-A4D6-34F65CCD1E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</a:blip>
          <a:srcRect l="1" r="-443" b="10657"/>
          <a:stretch/>
        </p:blipFill>
        <p:spPr>
          <a:xfrm>
            <a:off x="1337973" y="5141906"/>
            <a:ext cx="9561259" cy="1232224"/>
          </a:xfrm>
          <a:prstGeom prst="rect">
            <a:avLst/>
          </a:prstGeom>
        </p:spPr>
      </p:pic>
      <p:sp>
        <p:nvSpPr>
          <p:cNvPr id="7" name="Textplatzhalter 5">
            <a:extLst>
              <a:ext uri="{FF2B5EF4-FFF2-40B4-BE49-F238E27FC236}">
                <a16:creationId xmlns:a16="http://schemas.microsoft.com/office/drawing/2014/main" id="{6128981C-3692-427E-8EA9-AFD0B4798E14}"/>
              </a:ext>
            </a:extLst>
          </p:cNvPr>
          <p:cNvSpPr txBox="1">
            <a:spLocks/>
          </p:cNvSpPr>
          <p:nvPr/>
        </p:nvSpPr>
        <p:spPr>
          <a:xfrm>
            <a:off x="6097587" y="3020789"/>
            <a:ext cx="1560513" cy="90967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600" b="0" dirty="0"/>
              <a:t>Central Job Manager </a:t>
            </a:r>
            <a:r>
              <a:rPr lang="en-US" sz="1600" dirty="0"/>
              <a:t>or</a:t>
            </a:r>
            <a:r>
              <a:rPr lang="en-US" sz="1600" b="0" dirty="0"/>
              <a:t> </a:t>
            </a:r>
            <a:br>
              <a:rPr lang="en-US" sz="1600" b="0" dirty="0"/>
            </a:br>
            <a:r>
              <a:rPr lang="en-US" sz="1600" b="0" dirty="0"/>
              <a:t>Program buffer in station itself</a:t>
            </a:r>
          </a:p>
          <a:p>
            <a:pPr lvl="1" algn="ctr"/>
            <a:endParaRPr lang="en-US" sz="1600" dirty="0"/>
          </a:p>
          <a:p>
            <a:pPr algn="ctr"/>
            <a:endParaRPr lang="de-DE" sz="160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1A4A901-488D-47B1-A59D-B6445DA1F43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46403" y="3691747"/>
            <a:ext cx="1968672" cy="1444773"/>
          </a:xfrm>
          <a:prstGeom prst="bentConnector3">
            <a:avLst>
              <a:gd name="adj1" fmla="val 10007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BF37BE2-D151-43DE-AC91-DDA5DBD2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IPC-HERMES-9852</a:t>
            </a:r>
            <a:br>
              <a:rPr lang="en-US" dirty="0"/>
            </a:br>
            <a:r>
              <a:rPr lang="en-US" dirty="0"/>
              <a:t>Product Type ID controlled Production: Auto Job Download &amp; Width Adjustment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1FEF2D-D8B9-482E-8203-AE9EBF4D38A8}"/>
              </a:ext>
            </a:extLst>
          </p:cNvPr>
          <p:cNvCxnSpPr>
            <a:cxnSpLocks/>
          </p:cNvCxnSpPr>
          <p:nvPr/>
        </p:nvCxnSpPr>
        <p:spPr>
          <a:xfrm flipH="1">
            <a:off x="5265262" y="4582188"/>
            <a:ext cx="2367" cy="693793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Computer">
            <a:extLst>
              <a:ext uri="{FF2B5EF4-FFF2-40B4-BE49-F238E27FC236}">
                <a16:creationId xmlns:a16="http://schemas.microsoft.com/office/drawing/2014/main" id="{9A039DF4-5D77-4B7A-9A10-09AB7936CA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9160" y="2805580"/>
            <a:ext cx="1219482" cy="1219482"/>
          </a:xfrm>
          <a:prstGeom prst="rect">
            <a:avLst/>
          </a:prstGeom>
        </p:spPr>
      </p:pic>
      <p:sp>
        <p:nvSpPr>
          <p:cNvPr id="15" name="Pfeil nach rechts 71">
            <a:extLst>
              <a:ext uri="{FF2B5EF4-FFF2-40B4-BE49-F238E27FC236}">
                <a16:creationId xmlns:a16="http://schemas.microsoft.com/office/drawing/2014/main" id="{C3D847CF-8A38-46CF-9C08-89B403B5D7E1}"/>
              </a:ext>
            </a:extLst>
          </p:cNvPr>
          <p:cNvSpPr/>
          <p:nvPr/>
        </p:nvSpPr>
        <p:spPr>
          <a:xfrm>
            <a:off x="1485354" y="5732078"/>
            <a:ext cx="1392322" cy="1968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9144C7E8-C265-41BC-B214-D92C5276327C}"/>
              </a:ext>
            </a:extLst>
          </p:cNvPr>
          <p:cNvSpPr txBox="1">
            <a:spLocks/>
          </p:cNvSpPr>
          <p:nvPr/>
        </p:nvSpPr>
        <p:spPr>
          <a:xfrm>
            <a:off x="569556" y="2110694"/>
            <a:ext cx="8941997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Automatic job download based on Product Type ID information from IPC-HERMES-9852 </a:t>
            </a:r>
          </a:p>
          <a:p>
            <a:pPr marL="228646" indent="-228646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F5EBF3-C6DD-4D61-A6D7-77C266DC2E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2877677" y="5597122"/>
            <a:ext cx="822886" cy="574845"/>
          </a:xfrm>
          <a:prstGeom prst="rect">
            <a:avLst/>
          </a:prstGeom>
        </p:spPr>
      </p:pic>
      <p:pic>
        <p:nvPicPr>
          <p:cNvPr id="24" name="Graphic 23" descr="Clipboard">
            <a:extLst>
              <a:ext uri="{FF2B5EF4-FFF2-40B4-BE49-F238E27FC236}">
                <a16:creationId xmlns:a16="http://schemas.microsoft.com/office/drawing/2014/main" id="{AE785BD9-B005-45FF-A4F5-79A141EB1E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7149" y="3761929"/>
            <a:ext cx="732856" cy="732856"/>
          </a:xfrm>
          <a:prstGeom prst="rect">
            <a:avLst/>
          </a:prstGeom>
        </p:spPr>
      </p:pic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66656C8C-6BAA-4247-9632-CA918E960374}"/>
              </a:ext>
            </a:extLst>
          </p:cNvPr>
          <p:cNvSpPr txBox="1">
            <a:spLocks/>
          </p:cNvSpPr>
          <p:nvPr/>
        </p:nvSpPr>
        <p:spPr>
          <a:xfrm>
            <a:off x="4978615" y="3936172"/>
            <a:ext cx="613033" cy="405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/>
              <a:t>Job</a:t>
            </a:r>
          </a:p>
          <a:p>
            <a:pPr lvl="1"/>
            <a:endParaRPr lang="en-US" sz="1600" dirty="0"/>
          </a:p>
          <a:p>
            <a:endParaRPr lang="de-DE" sz="1600" dirty="0"/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54D7DEF4-4CAD-4703-9753-AD48EA60ED73}"/>
              </a:ext>
            </a:extLst>
          </p:cNvPr>
          <p:cNvSpPr txBox="1">
            <a:spLocks/>
          </p:cNvSpPr>
          <p:nvPr/>
        </p:nvSpPr>
        <p:spPr>
          <a:xfrm>
            <a:off x="1782756" y="2575496"/>
            <a:ext cx="1721943" cy="2822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067" b="0" dirty="0"/>
              <a:t>Board ID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067" b="0" dirty="0"/>
              <a:t>Board Id created by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Failed board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Product Type Id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Flipped board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Top barcode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Bottom barcode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Width</a:t>
            </a:r>
          </a:p>
          <a:p>
            <a:pPr lvl="1"/>
            <a:r>
              <a:rPr lang="en-US" sz="1067" b="0" dirty="0"/>
              <a:t>… etc.</a:t>
            </a:r>
          </a:p>
          <a:p>
            <a:pPr lvl="1"/>
            <a:endParaRPr lang="en-US" sz="1600" dirty="0"/>
          </a:p>
          <a:p>
            <a:endParaRPr lang="de-DE" sz="16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1C33122-1CB7-4AA7-89C6-25B07360F66B}"/>
              </a:ext>
            </a:extLst>
          </p:cNvPr>
          <p:cNvSpPr/>
          <p:nvPr/>
        </p:nvSpPr>
        <p:spPr>
          <a:xfrm>
            <a:off x="1830860" y="3489641"/>
            <a:ext cx="1343359" cy="345832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55389011-B822-417D-B872-968274B8D2C4}"/>
              </a:ext>
            </a:extLst>
          </p:cNvPr>
          <p:cNvSpPr txBox="1">
            <a:spLocks/>
          </p:cNvSpPr>
          <p:nvPr/>
        </p:nvSpPr>
        <p:spPr>
          <a:xfrm>
            <a:off x="569241" y="1686267"/>
            <a:ext cx="8942312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Automatic Conveyor Width adjustment based on PCB width information from IPC-HERMES-9852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344D23D-7854-474C-9D9A-B8D77925B454}"/>
              </a:ext>
            </a:extLst>
          </p:cNvPr>
          <p:cNvSpPr/>
          <p:nvPr/>
        </p:nvSpPr>
        <p:spPr>
          <a:xfrm>
            <a:off x="1830860" y="4741186"/>
            <a:ext cx="1343359" cy="345832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E86972-38F8-4363-BCF4-29F5530D4904}"/>
              </a:ext>
            </a:extLst>
          </p:cNvPr>
          <p:cNvSpPr/>
          <p:nvPr/>
        </p:nvSpPr>
        <p:spPr>
          <a:xfrm>
            <a:off x="3308353" y="5757142"/>
            <a:ext cx="2928986" cy="1445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A216947E-CA7C-4150-9CDF-10F46C623FD7}"/>
              </a:ext>
            </a:extLst>
          </p:cNvPr>
          <p:cNvSpPr txBox="1">
            <a:spLocks/>
          </p:cNvSpPr>
          <p:nvPr/>
        </p:nvSpPr>
        <p:spPr>
          <a:xfrm>
            <a:off x="7922212" y="2603605"/>
            <a:ext cx="3889332" cy="236271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need for Barcode Reader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need for additional SW Solution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Save Costs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Improved process (Line prepared before job download)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operator intervention</a:t>
            </a:r>
          </a:p>
          <a:p>
            <a:pPr marL="228646" indent="-228646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6" name="Date Placeholder 2">
            <a:extLst>
              <a:ext uri="{FF2B5EF4-FFF2-40B4-BE49-F238E27FC236}">
                <a16:creationId xmlns:a16="http://schemas.microsoft.com/office/drawing/2014/main" id="{28AF26F6-B4C1-4695-B67E-220DDF2EE5DE}"/>
              </a:ext>
            </a:extLst>
          </p:cNvPr>
          <p:cNvSpPr txBox="1">
            <a:spLocks/>
          </p:cNvSpPr>
          <p:nvPr/>
        </p:nvSpPr>
        <p:spPr>
          <a:xfrm>
            <a:off x="10391328" y="6663383"/>
            <a:ext cx="9648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8C339DC2-7081-4FF3-9480-4D303FED716D}"/>
              </a:ext>
            </a:extLst>
          </p:cNvPr>
          <p:cNvSpPr txBox="1">
            <a:spLocks/>
          </p:cNvSpPr>
          <p:nvPr/>
        </p:nvSpPr>
        <p:spPr>
          <a:xfrm>
            <a:off x="11442528" y="6663383"/>
            <a:ext cx="4680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2A4A3A5-982D-422E-B45E-48C54FAA9182}"/>
              </a:ext>
            </a:extLst>
          </p:cNvPr>
          <p:cNvSpPr txBox="1"/>
          <p:nvPr/>
        </p:nvSpPr>
        <p:spPr>
          <a:xfrm>
            <a:off x="3404027" y="3514926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Query recipe / </a:t>
            </a:r>
            <a:br>
              <a:rPr lang="en-US" sz="1200" dirty="0"/>
            </a:br>
            <a:r>
              <a:rPr lang="en-US" sz="1200" dirty="0"/>
              <a:t>program based </a:t>
            </a:r>
            <a:br>
              <a:rPr lang="en-US" sz="1200" dirty="0"/>
            </a:br>
            <a:r>
              <a:rPr lang="en-US" sz="1200" dirty="0"/>
              <a:t>on received </a:t>
            </a:r>
          </a:p>
          <a:p>
            <a:pPr algn="ctr"/>
            <a:r>
              <a:rPr lang="en-US" sz="1200" dirty="0"/>
              <a:t>Barcode</a:t>
            </a:r>
          </a:p>
        </p:txBody>
      </p:sp>
    </p:spTree>
    <p:extLst>
      <p:ext uri="{BB962C8B-B14F-4D97-AF65-F5344CB8AC3E}">
        <p14:creationId xmlns:p14="http://schemas.microsoft.com/office/powerpoint/2010/main" val="271515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2671E-6 -3.26313E-6 L -0.15998 -0.44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6" y="-22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5" grpId="0"/>
      <p:bldP spid="30" grpId="0"/>
      <p:bldP spid="33" grpId="0" animBg="1"/>
      <p:bldP spid="33" grpId="1" animBg="1"/>
      <p:bldP spid="33" grpId="2" animBg="1"/>
      <p:bldP spid="34" grpId="0" animBg="1"/>
      <p:bldP spid="35" grpId="0" animBg="1"/>
      <p:bldP spid="35" grpId="1" animBg="1"/>
      <p:bldP spid="35" grpId="2" animBg="1"/>
      <p:bldP spid="49" grpId="0" animBg="1"/>
      <p:bldP spid="49" grpId="1" animBg="1"/>
      <p:bldP spid="20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6EBF4-6A7C-44D2-BFE8-735C2F1D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interface?</a:t>
            </a:r>
            <a:br>
              <a:rPr lang="en-US" dirty="0"/>
            </a:br>
            <a:r>
              <a:rPr lang="en-US" dirty="0"/>
              <a:t>Old Technology meets the Challenge of today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96761D-7A2C-4708-883C-93E4B446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306A6F-4CB0-40C4-AFC5-E8D6203A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1AA4C0-2111-4080-B274-BF9BAC6954E7}"/>
              </a:ext>
            </a:extLst>
          </p:cNvPr>
          <p:cNvSpPr txBox="1"/>
          <p:nvPr/>
        </p:nvSpPr>
        <p:spPr>
          <a:xfrm>
            <a:off x="6145897" y="4917246"/>
            <a:ext cx="4964872" cy="1405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6022" tIns="96022" rIns="96022" bIns="96022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Old M2M Standard</a:t>
            </a:r>
          </a:p>
          <a:p>
            <a:pPr marL="241348" indent="-24134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Based on “signals”, no data at all</a:t>
            </a:r>
          </a:p>
          <a:p>
            <a:pPr marL="241348" indent="-24134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Needs specific hardware</a:t>
            </a:r>
          </a:p>
          <a:p>
            <a:pPr marL="241348" indent="-24134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Is expensive</a:t>
            </a:r>
          </a:p>
          <a:p>
            <a:pPr marL="241348" indent="-24134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Restricts quick changes in line layout</a:t>
            </a:r>
          </a:p>
          <a:p>
            <a:pPr marL="241348" indent="-24134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Can be hardly adapted to future needs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5190C4F-A7F5-4E6D-A7EA-0B9A275BD7AE}"/>
              </a:ext>
            </a:extLst>
          </p:cNvPr>
          <p:cNvSpPr txBox="1"/>
          <p:nvPr/>
        </p:nvSpPr>
        <p:spPr>
          <a:xfrm>
            <a:off x="1007844" y="4917247"/>
            <a:ext cx="4957029" cy="1405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6022" tIns="96022" rIns="96022" bIns="96022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Challenges</a:t>
            </a:r>
          </a:p>
          <a:p>
            <a:pPr marL="241348" indent="-24134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Highly automated / digitalized industry with more need of data</a:t>
            </a:r>
          </a:p>
          <a:p>
            <a:pPr marL="241348" indent="-24134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Full integration of the equipment</a:t>
            </a:r>
          </a:p>
          <a:p>
            <a:pPr marL="241348" indent="-24134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Need of direct machine-to-machine (M2M) communication </a:t>
            </a:r>
          </a:p>
          <a:p>
            <a:pPr marL="241348" indent="-241348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Need of simple integration into high-level systems (MES, IoT…)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94DCABCA-13D1-41BA-B7D6-4BF19FFC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90000" l="2332" r="97948">
                        <a14:foregroundMark x1="8862" y1="88519" x2="4104" y2="40370"/>
                        <a14:foregroundMark x1="4291" y1="35556" x2="4011" y2="19259"/>
                        <a14:foregroundMark x1="22295" y1="35926" x2="22295" y2="24074"/>
                        <a14:foregroundMark x1="17910" y1="87407" x2="17910" y2="81481"/>
                        <a14:foregroundMark x1="9608" y1="82222" x2="10634" y2="75926"/>
                        <a14:foregroundMark x1="25187" y1="83704" x2="25187" y2="77037"/>
                        <a14:foregroundMark x1="32665" y1="29259" x2="32556" y2="25926"/>
                        <a14:foregroundMark x1="32726" y1="31111" x2="32665" y2="29259"/>
                        <a14:foregroundMark x1="32836" y1="34444" x2="32726" y2="31111"/>
                        <a14:foregroundMark x1="36847" y1="32963" x2="46549" y2="25556"/>
                        <a14:foregroundMark x1="45709" y1="22963" x2="45149" y2="15556"/>
                        <a14:foregroundMark x1="41978" y1="28519" x2="41791" y2="20741"/>
                        <a14:foregroundMark x1="36660" y1="28519" x2="36007" y2="22963"/>
                        <a14:foregroundMark x1="40205" y1="27778" x2="39366" y2="26667"/>
                        <a14:foregroundMark x1="62593" y1="16296" x2="88340" y2="5185"/>
                        <a14:foregroundMark x1="92817" y1="24815" x2="96735" y2="21481"/>
                        <a14:foregroundMark x1="96828" y1="10000" x2="98041" y2="30000"/>
                        <a14:foregroundMark x1="2425" y1="78889" x2="2892" y2="58519"/>
                        <a14:foregroundMark x1="60261" y1="21852" x2="60354" y2="18148"/>
                        <a14:foregroundMark x1="61194" y1="20000" x2="60541" y2="2963"/>
                        <a14:foregroundMark x1="39832" y1="26296" x2="39832" y2="25556"/>
                        <a14:foregroundMark x1="36007" y1="28148" x2="35075" y2="26667"/>
                        <a14:foregroundMark x1="67724" y1="14074" x2="63246" y2="12963"/>
                        <a14:foregroundMark x1="69030" y1="12963" x2="67257" y2="12593"/>
                        <a14:backgroundMark x1="33302" y1="31111" x2="33302" y2="31111"/>
                        <a14:backgroundMark x1="33302" y1="34444" x2="33302" y2="34444"/>
                        <a14:backgroundMark x1="33116" y1="29259" x2="33116" y2="29259"/>
                        <a14:backgroundMark x1="63246" y1="6296" x2="63246" y2="6296"/>
                        <a14:backgroundMark x1="65112" y1="6296" x2="65112" y2="6296"/>
                        <a14:backgroundMark x1="67724" y1="5556" x2="67724" y2="5556"/>
                        <a14:backgroundMark x1="70056" y1="5185" x2="70056" y2="5185"/>
                        <a14:backgroundMark x1="70336" y1="5185" x2="70336" y2="5185"/>
                        <a14:backgroundMark x1="74720" y1="4074" x2="74720" y2="4074"/>
                        <a14:backgroundMark x1="79011" y1="2963" x2="79011" y2="2963"/>
                        <a14:backgroundMark x1="82369" y1="1852" x2="82369" y2="1852"/>
                        <a14:backgroundMark x1="77519" y1="1852" x2="77519" y2="1852"/>
                        <a14:backgroundMark x1="83675" y1="1852" x2="83675" y2="1852"/>
                        <a14:backgroundMark x1="89552" y1="1481" x2="95896" y2="741"/>
                        <a14:backgroundMark x1="70896" y1="1852" x2="62407" y2="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4" y="2085616"/>
            <a:ext cx="10102925" cy="254458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9BF887B-5ADB-497F-8094-6BE3B6675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420">
            <a:off x="2006549" y="3320667"/>
            <a:ext cx="705233" cy="59944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4A19983-9327-4253-A2D0-43A74F9EA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420">
            <a:off x="4333066" y="3044898"/>
            <a:ext cx="705233" cy="59944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102FA87-1145-4AC8-BE1B-A1D42C31C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420">
            <a:off x="7018288" y="2678604"/>
            <a:ext cx="705233" cy="5994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C4E062D-A52D-407B-AED1-3D1620C55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420">
            <a:off x="10147763" y="2315525"/>
            <a:ext cx="705233" cy="59944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DDE9D4E-E0F2-4F61-AB33-569DBA153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00" y="4388914"/>
            <a:ext cx="851581" cy="38534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6E328BA-C718-4264-9B6A-3337142DEE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13" y="4096421"/>
            <a:ext cx="851581" cy="38534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46C988F-E60B-4B71-8208-934DBBA61F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10" y="3620392"/>
            <a:ext cx="851581" cy="38534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E9F6537-9E6E-4ECC-8CC0-4392498C0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325" y="3166783"/>
            <a:ext cx="851581" cy="3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17F4FBC8-6B91-4496-A4BA-E0F0F1D80D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453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7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17F4FBC8-6B91-4496-A4BA-E0F0F1D80D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8C5D3E65-D631-4415-B531-6AF0F78582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CA92D41-7D27-4F91-BB2A-4DE691B1C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grayscl/>
          </a:blip>
          <a:srcRect l="1" r="-443" b="10657"/>
          <a:stretch/>
        </p:blipFill>
        <p:spPr>
          <a:xfrm>
            <a:off x="1337973" y="5141906"/>
            <a:ext cx="9561259" cy="1232224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1A4A901-488D-47B1-A59D-B6445DA1F437}"/>
              </a:ext>
            </a:extLst>
          </p:cNvPr>
          <p:cNvCxnSpPr>
            <a:cxnSpLocks/>
            <a:endCxn id="12" idx="1"/>
          </p:cNvCxnSpPr>
          <p:nvPr/>
        </p:nvCxnSpPr>
        <p:spPr>
          <a:xfrm rot="5400000" flipH="1" flipV="1">
            <a:off x="2840796" y="3568648"/>
            <a:ext cx="2127296" cy="1993714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BF37BE2-D151-43DE-AC91-DDA5DBD2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IPC-HERMES-9852</a:t>
            </a:r>
            <a:br>
              <a:rPr lang="en-US"/>
            </a:br>
            <a:r>
              <a:rPr lang="en-US"/>
              <a:t>Process Interlocking without additional Barcode Scanners</a:t>
            </a:r>
          </a:p>
        </p:txBody>
      </p:sp>
      <p:pic>
        <p:nvPicPr>
          <p:cNvPr id="12" name="Graphic 11" descr="Computer">
            <a:extLst>
              <a:ext uri="{FF2B5EF4-FFF2-40B4-BE49-F238E27FC236}">
                <a16:creationId xmlns:a16="http://schemas.microsoft.com/office/drawing/2014/main" id="{9A039DF4-5D77-4B7A-9A10-09AB7936CA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01301" y="2892116"/>
            <a:ext cx="1219482" cy="1219482"/>
          </a:xfrm>
          <a:prstGeom prst="rect">
            <a:avLst/>
          </a:prstGeom>
        </p:spPr>
      </p:pic>
      <p:sp>
        <p:nvSpPr>
          <p:cNvPr id="15" name="Pfeil nach rechts 71">
            <a:extLst>
              <a:ext uri="{FF2B5EF4-FFF2-40B4-BE49-F238E27FC236}">
                <a16:creationId xmlns:a16="http://schemas.microsoft.com/office/drawing/2014/main" id="{C3D847CF-8A38-46CF-9C08-89B403B5D7E1}"/>
              </a:ext>
            </a:extLst>
          </p:cNvPr>
          <p:cNvSpPr/>
          <p:nvPr/>
        </p:nvSpPr>
        <p:spPr>
          <a:xfrm>
            <a:off x="1202776" y="5683357"/>
            <a:ext cx="783326" cy="287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9144C7E8-C265-41BC-B214-D92C5276327C}"/>
              </a:ext>
            </a:extLst>
          </p:cNvPr>
          <p:cNvSpPr txBox="1">
            <a:spLocks/>
          </p:cNvSpPr>
          <p:nvPr/>
        </p:nvSpPr>
        <p:spPr>
          <a:xfrm>
            <a:off x="569556" y="2110694"/>
            <a:ext cx="8697117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Process equipment can query the MES based on this information without re-reading Barcodes</a:t>
            </a:r>
          </a:p>
          <a:p>
            <a:pPr marL="228646" indent="-228646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F5EBF3-C6DD-4D61-A6D7-77C266DC2E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1265644" y="5788208"/>
            <a:ext cx="268670" cy="187685"/>
          </a:xfrm>
          <a:prstGeom prst="rect">
            <a:avLst/>
          </a:prstGeom>
        </p:spPr>
      </p:pic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54D7DEF4-4CAD-4703-9753-AD48EA60ED73}"/>
              </a:ext>
            </a:extLst>
          </p:cNvPr>
          <p:cNvSpPr txBox="1">
            <a:spLocks/>
          </p:cNvSpPr>
          <p:nvPr/>
        </p:nvSpPr>
        <p:spPr>
          <a:xfrm>
            <a:off x="191830" y="3037777"/>
            <a:ext cx="1721943" cy="28229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067" b="0" dirty="0"/>
              <a:t>Board ID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067" b="0" dirty="0" err="1"/>
              <a:t>BoardIdcreated</a:t>
            </a:r>
            <a:r>
              <a:rPr lang="en-US" sz="1067" b="0" dirty="0"/>
              <a:t> by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Failed board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 err="1"/>
              <a:t>ProductTypeId</a:t>
            </a:r>
            <a:endParaRPr lang="en-US" sz="1067" b="0" dirty="0"/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Flipped board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Top barcode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Bottom barcode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Width</a:t>
            </a:r>
          </a:p>
          <a:p>
            <a:pPr marL="228646" lvl="1" indent="-228646">
              <a:buFont typeface="Wingdings" panose="05000000000000000000" pitchFamily="2" charset="2"/>
              <a:buChar char="§"/>
            </a:pPr>
            <a:r>
              <a:rPr lang="en-US" sz="1067" b="0" dirty="0"/>
              <a:t>…</a:t>
            </a:r>
            <a:r>
              <a:rPr lang="en-US" sz="1067" b="0" dirty="0" err="1"/>
              <a:t>etc</a:t>
            </a:r>
            <a:endParaRPr lang="en-US" sz="1067" b="0" dirty="0"/>
          </a:p>
          <a:p>
            <a:pPr lvl="1"/>
            <a:endParaRPr lang="en-US" sz="1600" dirty="0"/>
          </a:p>
          <a:p>
            <a:endParaRPr lang="de-DE" sz="16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1C33122-1CB7-4AA7-89C6-25B07360F66B}"/>
              </a:ext>
            </a:extLst>
          </p:cNvPr>
          <p:cNvSpPr/>
          <p:nvPr/>
        </p:nvSpPr>
        <p:spPr>
          <a:xfrm>
            <a:off x="161612" y="4561608"/>
            <a:ext cx="1343359" cy="658287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/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55389011-B822-417D-B872-968274B8D2C4}"/>
              </a:ext>
            </a:extLst>
          </p:cNvPr>
          <p:cNvSpPr txBox="1">
            <a:spLocks/>
          </p:cNvSpPr>
          <p:nvPr/>
        </p:nvSpPr>
        <p:spPr>
          <a:xfrm>
            <a:off x="569241" y="1686267"/>
            <a:ext cx="8697117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HERMES Message delivered upfront to next process machine in line before board handover</a:t>
            </a:r>
          </a:p>
        </p:txBody>
      </p:sp>
      <p:sp>
        <p:nvSpPr>
          <p:cNvPr id="26" name="Date Placeholder 2">
            <a:extLst>
              <a:ext uri="{FF2B5EF4-FFF2-40B4-BE49-F238E27FC236}">
                <a16:creationId xmlns:a16="http://schemas.microsoft.com/office/drawing/2014/main" id="{28AF26F6-B4C1-4695-B67E-220DDF2EE5DE}"/>
              </a:ext>
            </a:extLst>
          </p:cNvPr>
          <p:cNvSpPr txBox="1">
            <a:spLocks/>
          </p:cNvSpPr>
          <p:nvPr/>
        </p:nvSpPr>
        <p:spPr>
          <a:xfrm>
            <a:off x="10391328" y="6663383"/>
            <a:ext cx="9648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8C339DC2-7081-4FF3-9480-4D303FED716D}"/>
              </a:ext>
            </a:extLst>
          </p:cNvPr>
          <p:cNvSpPr txBox="1">
            <a:spLocks/>
          </p:cNvSpPr>
          <p:nvPr/>
        </p:nvSpPr>
        <p:spPr>
          <a:xfrm>
            <a:off x="11442528" y="6663383"/>
            <a:ext cx="4680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35B33094-2E6A-4BFF-BD77-C784E66E60CC}"/>
              </a:ext>
            </a:extLst>
          </p:cNvPr>
          <p:cNvSpPr txBox="1">
            <a:spLocks/>
          </p:cNvSpPr>
          <p:nvPr/>
        </p:nvSpPr>
        <p:spPr>
          <a:xfrm>
            <a:off x="4901301" y="3249339"/>
            <a:ext cx="804658" cy="679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600" b="0" dirty="0"/>
              <a:t>MES</a:t>
            </a:r>
          </a:p>
          <a:p>
            <a:pPr lvl="1" algn="ctr"/>
            <a:endParaRPr lang="en-US" sz="1600" dirty="0"/>
          </a:p>
          <a:p>
            <a:pPr algn="ctr"/>
            <a:endParaRPr lang="de-DE" sz="1600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30B05F5-BEBB-446D-9FFC-0BE3FF2581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27" y="5723820"/>
            <a:ext cx="533015" cy="47673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F626149-9739-47B7-963E-559C62B74A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03" y="5667676"/>
            <a:ext cx="533015" cy="47673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186D790-59C9-4B36-8E58-A6C635204D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78" y="5723820"/>
            <a:ext cx="533015" cy="476734"/>
          </a:xfrm>
          <a:prstGeom prst="rect">
            <a:avLst/>
          </a:prstGeom>
        </p:spPr>
      </p:pic>
      <p:pic>
        <p:nvPicPr>
          <p:cNvPr id="38" name="Picture 20">
            <a:extLst>
              <a:ext uri="{FF2B5EF4-FFF2-40B4-BE49-F238E27FC236}">
                <a16:creationId xmlns:a16="http://schemas.microsoft.com/office/drawing/2014/main" id="{E92AFDEA-0F55-4770-84D1-6E6F5828C8B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122673" y="2581434"/>
            <a:ext cx="521916" cy="364596"/>
          </a:xfrm>
          <a:prstGeom prst="rect">
            <a:avLst/>
          </a:prstGeom>
        </p:spPr>
      </p:pic>
      <p:sp>
        <p:nvSpPr>
          <p:cNvPr id="39" name="Pfeil nach rechts 71">
            <a:extLst>
              <a:ext uri="{FF2B5EF4-FFF2-40B4-BE49-F238E27FC236}">
                <a16:creationId xmlns:a16="http://schemas.microsoft.com/office/drawing/2014/main" id="{7008A0CF-7079-483B-9A19-A2F623327D36}"/>
              </a:ext>
            </a:extLst>
          </p:cNvPr>
          <p:cNvSpPr/>
          <p:nvPr/>
        </p:nvSpPr>
        <p:spPr>
          <a:xfrm>
            <a:off x="2366949" y="5697063"/>
            <a:ext cx="391490" cy="287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C9D977DE-D688-4673-8F36-25A1E6C74E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35" y="5723820"/>
            <a:ext cx="533015" cy="47673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2C1D6F2-D534-41B2-8FBE-C2C602762D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22" y="5678564"/>
            <a:ext cx="533015" cy="47673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6CDBF457-0561-40EC-A1DE-2ABD04B8F4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377" y="5667676"/>
            <a:ext cx="533015" cy="476734"/>
          </a:xfrm>
          <a:prstGeom prst="rect">
            <a:avLst/>
          </a:prstGeom>
        </p:spPr>
      </p:pic>
      <p:sp>
        <p:nvSpPr>
          <p:cNvPr id="43" name="Pfeil nach rechts 71">
            <a:extLst>
              <a:ext uri="{FF2B5EF4-FFF2-40B4-BE49-F238E27FC236}">
                <a16:creationId xmlns:a16="http://schemas.microsoft.com/office/drawing/2014/main" id="{5E903B38-663D-4E43-9C42-D073639D0EAB}"/>
              </a:ext>
            </a:extLst>
          </p:cNvPr>
          <p:cNvSpPr/>
          <p:nvPr/>
        </p:nvSpPr>
        <p:spPr>
          <a:xfrm>
            <a:off x="3044654" y="5675229"/>
            <a:ext cx="363220" cy="287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Pfeil nach rechts 71">
            <a:extLst>
              <a:ext uri="{FF2B5EF4-FFF2-40B4-BE49-F238E27FC236}">
                <a16:creationId xmlns:a16="http://schemas.microsoft.com/office/drawing/2014/main" id="{1972BC6A-7C78-44BF-BD99-59F9D62BD45B}"/>
              </a:ext>
            </a:extLst>
          </p:cNvPr>
          <p:cNvSpPr/>
          <p:nvPr/>
        </p:nvSpPr>
        <p:spPr>
          <a:xfrm>
            <a:off x="3743511" y="5683357"/>
            <a:ext cx="2675117" cy="287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Pfeil nach rechts 71">
            <a:extLst>
              <a:ext uri="{FF2B5EF4-FFF2-40B4-BE49-F238E27FC236}">
                <a16:creationId xmlns:a16="http://schemas.microsoft.com/office/drawing/2014/main" id="{30A267BE-9BC3-4903-8AF0-AD088E0F75F4}"/>
              </a:ext>
            </a:extLst>
          </p:cNvPr>
          <p:cNvSpPr/>
          <p:nvPr/>
        </p:nvSpPr>
        <p:spPr>
          <a:xfrm>
            <a:off x="6870586" y="5653078"/>
            <a:ext cx="363220" cy="287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Pfeil nach rechts 71">
            <a:extLst>
              <a:ext uri="{FF2B5EF4-FFF2-40B4-BE49-F238E27FC236}">
                <a16:creationId xmlns:a16="http://schemas.microsoft.com/office/drawing/2014/main" id="{70170AB3-B3CE-42E7-BD54-3F6AB0232882}"/>
              </a:ext>
            </a:extLst>
          </p:cNvPr>
          <p:cNvSpPr/>
          <p:nvPr/>
        </p:nvSpPr>
        <p:spPr>
          <a:xfrm>
            <a:off x="7521520" y="5638101"/>
            <a:ext cx="2221280" cy="287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Pfeil nach rechts 71">
            <a:extLst>
              <a:ext uri="{FF2B5EF4-FFF2-40B4-BE49-F238E27FC236}">
                <a16:creationId xmlns:a16="http://schemas.microsoft.com/office/drawing/2014/main" id="{8C6D86A1-36F4-4AA5-8DC7-38F01B0537EA}"/>
              </a:ext>
            </a:extLst>
          </p:cNvPr>
          <p:cNvSpPr/>
          <p:nvPr/>
        </p:nvSpPr>
        <p:spPr>
          <a:xfrm>
            <a:off x="10030514" y="5635981"/>
            <a:ext cx="363220" cy="287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8" name="Connector: Elbow 7">
            <a:extLst>
              <a:ext uri="{FF2B5EF4-FFF2-40B4-BE49-F238E27FC236}">
                <a16:creationId xmlns:a16="http://schemas.microsoft.com/office/drawing/2014/main" id="{9BF0C813-A712-47E3-8BB5-DDADBC226C07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154670" y="3501857"/>
            <a:ext cx="2746631" cy="2201416"/>
          </a:xfrm>
          <a:prstGeom prst="bentConnector3">
            <a:avLst>
              <a:gd name="adj1" fmla="val 131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7">
            <a:extLst>
              <a:ext uri="{FF2B5EF4-FFF2-40B4-BE49-F238E27FC236}">
                <a16:creationId xmlns:a16="http://schemas.microsoft.com/office/drawing/2014/main" id="{ED98E8A0-6A0B-48AE-BECE-F4A79AB787EE}"/>
              </a:ext>
            </a:extLst>
          </p:cNvPr>
          <p:cNvCxnSpPr>
            <a:cxnSpLocks/>
            <a:stCxn id="40" idx="0"/>
            <a:endCxn id="12" idx="1"/>
          </p:cNvCxnSpPr>
          <p:nvPr/>
        </p:nvCxnSpPr>
        <p:spPr>
          <a:xfrm rot="5400000" flipH="1" flipV="1">
            <a:off x="3118091" y="3940610"/>
            <a:ext cx="2221963" cy="13444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7">
            <a:extLst>
              <a:ext uri="{FF2B5EF4-FFF2-40B4-BE49-F238E27FC236}">
                <a16:creationId xmlns:a16="http://schemas.microsoft.com/office/drawing/2014/main" id="{FEF45554-59C8-4B01-AA6E-4E50FD17E7B1}"/>
              </a:ext>
            </a:extLst>
          </p:cNvPr>
          <p:cNvCxnSpPr>
            <a:cxnSpLocks/>
            <a:stCxn id="36" idx="0"/>
            <a:endCxn id="12" idx="3"/>
          </p:cNvCxnSpPr>
          <p:nvPr/>
        </p:nvCxnSpPr>
        <p:spPr>
          <a:xfrm rot="16200000" flipV="1">
            <a:off x="5323638" y="4299003"/>
            <a:ext cx="2165819" cy="57152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7">
            <a:extLst>
              <a:ext uri="{FF2B5EF4-FFF2-40B4-BE49-F238E27FC236}">
                <a16:creationId xmlns:a16="http://schemas.microsoft.com/office/drawing/2014/main" id="{933AFE85-EFAD-4A91-A177-17DCDD306E0A}"/>
              </a:ext>
            </a:extLst>
          </p:cNvPr>
          <p:cNvCxnSpPr>
            <a:cxnSpLocks/>
            <a:endCxn id="12" idx="3"/>
          </p:cNvCxnSpPr>
          <p:nvPr/>
        </p:nvCxnSpPr>
        <p:spPr>
          <a:xfrm rot="16200000" flipV="1">
            <a:off x="5713778" y="3908862"/>
            <a:ext cx="2086130" cy="1272119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7">
            <a:extLst>
              <a:ext uri="{FF2B5EF4-FFF2-40B4-BE49-F238E27FC236}">
                <a16:creationId xmlns:a16="http://schemas.microsoft.com/office/drawing/2014/main" id="{831E1F12-93E8-4C17-9FCE-65D9A13B2600}"/>
              </a:ext>
            </a:extLst>
          </p:cNvPr>
          <p:cNvCxnSpPr>
            <a:cxnSpLocks/>
            <a:endCxn id="12" idx="3"/>
          </p:cNvCxnSpPr>
          <p:nvPr/>
        </p:nvCxnSpPr>
        <p:spPr>
          <a:xfrm rot="10800000">
            <a:off x="6120783" y="3501858"/>
            <a:ext cx="3766028" cy="2122441"/>
          </a:xfrm>
          <a:prstGeom prst="bentConnector3">
            <a:avLst>
              <a:gd name="adj1" fmla="val 13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A216947E-CA7C-4150-9CDF-10F46C623FD7}"/>
              </a:ext>
            </a:extLst>
          </p:cNvPr>
          <p:cNvSpPr txBox="1">
            <a:spLocks/>
          </p:cNvSpPr>
          <p:nvPr/>
        </p:nvSpPr>
        <p:spPr>
          <a:xfrm>
            <a:off x="7233806" y="2544159"/>
            <a:ext cx="4884907" cy="276317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need for additional barcode reader beside a first point of reading at the beginning of the line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need for additional HW along the line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Equipment independent process interlocking via virtual equipment (Man-in the-Middle) possible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Process machine will directly connect to MES e.g. via CFX or other vertical interfaces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Save Costs</a:t>
            </a:r>
          </a:p>
          <a:p>
            <a:pPr marL="228646" indent="-228646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0" grpId="0"/>
      <p:bldP spid="33" grpId="0" animBg="1"/>
      <p:bldP spid="33" grpId="1" animBg="1"/>
      <p:bldP spid="33" grpId="2" animBg="1"/>
      <p:bldP spid="34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B341F118-F4B9-441B-906A-57F4FBCF3B2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1712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5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67BB6BAA-55CB-4317-A4FF-BF7A8D376C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C7C26-3560-41E3-9156-A6B274410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</a:blip>
          <a:srcRect l="1" r="-443" b="10657"/>
          <a:stretch/>
        </p:blipFill>
        <p:spPr>
          <a:xfrm>
            <a:off x="1337973" y="5141906"/>
            <a:ext cx="9561259" cy="123222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415C5CA-6604-43A0-BC7B-C1C8F518D1F3}"/>
              </a:ext>
            </a:extLst>
          </p:cNvPr>
          <p:cNvGrpSpPr/>
          <p:nvPr/>
        </p:nvGrpSpPr>
        <p:grpSpPr>
          <a:xfrm>
            <a:off x="9375211" y="4027434"/>
            <a:ext cx="972645" cy="1447832"/>
            <a:chOff x="1873939" y="3959769"/>
            <a:chExt cx="972645" cy="1447832"/>
          </a:xfrm>
        </p:grpSpPr>
        <p:sp>
          <p:nvSpPr>
            <p:cNvPr id="46" name="Pfeil nach rechts 71">
              <a:extLst>
                <a:ext uri="{FF2B5EF4-FFF2-40B4-BE49-F238E27FC236}">
                  <a16:creationId xmlns:a16="http://schemas.microsoft.com/office/drawing/2014/main" id="{1EB17C0A-9649-4346-879C-61FEF892B1C0}"/>
                </a:ext>
              </a:extLst>
            </p:cNvPr>
            <p:cNvSpPr/>
            <p:nvPr/>
          </p:nvSpPr>
          <p:spPr>
            <a:xfrm rot="16200000" flipV="1">
              <a:off x="1712792" y="4651197"/>
              <a:ext cx="1158050" cy="162923"/>
            </a:xfrm>
            <a:prstGeom prst="rightArrow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5" rIns="91413" bIns="45705" rtlCol="0" anchor="ctr"/>
            <a:lstStyle/>
            <a:p>
              <a:pPr algn="ctr" defTabSz="1218946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7" name="Pfeil nach rechts 71">
              <a:extLst>
                <a:ext uri="{FF2B5EF4-FFF2-40B4-BE49-F238E27FC236}">
                  <a16:creationId xmlns:a16="http://schemas.microsoft.com/office/drawing/2014/main" id="{657BADF9-6274-4126-8DD2-525C5D83833C}"/>
                </a:ext>
              </a:extLst>
            </p:cNvPr>
            <p:cNvSpPr/>
            <p:nvPr/>
          </p:nvSpPr>
          <p:spPr>
            <a:xfrm rot="16200000" flipV="1">
              <a:off x="1910218" y="4651197"/>
              <a:ext cx="1158052" cy="162923"/>
            </a:xfrm>
            <a:prstGeom prst="rightArrow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5" rIns="91413" bIns="45705" rtlCol="0" anchor="ctr"/>
            <a:lstStyle/>
            <a:p>
              <a:pPr algn="ctr" defTabSz="1218946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86F9B739-58BD-430E-ADCF-C0BA90BDD8D0}"/>
                </a:ext>
              </a:extLst>
            </p:cNvPr>
            <p:cNvSpPr txBox="1"/>
            <p:nvPr/>
          </p:nvSpPr>
          <p:spPr>
            <a:xfrm rot="16200000">
              <a:off x="1393006" y="4618891"/>
              <a:ext cx="1269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Board </a:t>
              </a:r>
              <a:r>
                <a:rPr lang="de-DE" sz="1400" dirty="0" err="1"/>
                <a:t>Arrived</a:t>
              </a:r>
              <a:endParaRPr lang="en-GB" sz="1400" dirty="0"/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E56CF120-731B-4DEB-838A-D6B46D976CE0}"/>
                </a:ext>
              </a:extLst>
            </p:cNvPr>
            <p:cNvSpPr txBox="1"/>
            <p:nvPr/>
          </p:nvSpPr>
          <p:spPr>
            <a:xfrm rot="16200000">
              <a:off x="1968780" y="4529796"/>
              <a:ext cx="1447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Board </a:t>
              </a:r>
              <a:r>
                <a:rPr lang="de-DE" sz="1400" dirty="0" err="1"/>
                <a:t>Departed</a:t>
              </a:r>
              <a:endParaRPr lang="en-GB" sz="1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849C06-120F-433B-A677-7BEE788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IPC-HERMES-9852 Vertical Channel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AD1BC-AF38-4D70-9EB2-50DFC30A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5F33-DF68-490D-92E2-2D01B7E2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5C3ABE-08F5-4ED9-BD1A-554D35E7A441}"/>
              </a:ext>
            </a:extLst>
          </p:cNvPr>
          <p:cNvSpPr txBox="1">
            <a:spLocks/>
          </p:cNvSpPr>
          <p:nvPr/>
        </p:nvSpPr>
        <p:spPr>
          <a:xfrm>
            <a:off x="569241" y="1686267"/>
            <a:ext cx="7458982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Connecting Hermes data to the factory all the way from beginning to end-of-line</a:t>
            </a:r>
            <a:endParaRPr lang="en-GB" sz="1600" b="0" dirty="0">
              <a:solidFill>
                <a:schemeClr val="bg1"/>
              </a:solidFill>
            </a:endParaRP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2B4FB0F-6622-4860-A3F5-10B14B0FBDCE}"/>
              </a:ext>
            </a:extLst>
          </p:cNvPr>
          <p:cNvSpPr txBox="1">
            <a:spLocks/>
          </p:cNvSpPr>
          <p:nvPr/>
        </p:nvSpPr>
        <p:spPr>
          <a:xfrm>
            <a:off x="569241" y="2133350"/>
            <a:ext cx="8767500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Synchronization of data if board flow has been interrupted (board was taken out or reinserted)</a:t>
            </a:r>
          </a:p>
        </p:txBody>
      </p:sp>
      <p:sp>
        <p:nvSpPr>
          <p:cNvPr id="11" name="Pfeil nach rechts 71">
            <a:extLst>
              <a:ext uri="{FF2B5EF4-FFF2-40B4-BE49-F238E27FC236}">
                <a16:creationId xmlns:a16="http://schemas.microsoft.com/office/drawing/2014/main" id="{37B80CE5-6DED-4601-AACA-6AA3C8DA078A}"/>
              </a:ext>
            </a:extLst>
          </p:cNvPr>
          <p:cNvSpPr/>
          <p:nvPr/>
        </p:nvSpPr>
        <p:spPr>
          <a:xfrm>
            <a:off x="1349190" y="5716214"/>
            <a:ext cx="9309956" cy="19684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Pfeil nach rechts 71">
            <a:extLst>
              <a:ext uri="{FF2B5EF4-FFF2-40B4-BE49-F238E27FC236}">
                <a16:creationId xmlns:a16="http://schemas.microsoft.com/office/drawing/2014/main" id="{5CA02759-5319-4A67-9130-BC810D30E1CF}"/>
              </a:ext>
            </a:extLst>
          </p:cNvPr>
          <p:cNvSpPr/>
          <p:nvPr/>
        </p:nvSpPr>
        <p:spPr>
          <a:xfrm rot="16200000">
            <a:off x="10252663" y="4821740"/>
            <a:ext cx="1232225" cy="228830"/>
          </a:xfrm>
          <a:prstGeom prst="right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Pfeil nach rechts 71">
            <a:extLst>
              <a:ext uri="{FF2B5EF4-FFF2-40B4-BE49-F238E27FC236}">
                <a16:creationId xmlns:a16="http://schemas.microsoft.com/office/drawing/2014/main" id="{434D7936-333F-414F-91F9-B1FEBBE93A7F}"/>
              </a:ext>
            </a:extLst>
          </p:cNvPr>
          <p:cNvSpPr/>
          <p:nvPr/>
        </p:nvSpPr>
        <p:spPr>
          <a:xfrm rot="5400000" flipV="1">
            <a:off x="630594" y="4821741"/>
            <a:ext cx="1232225" cy="228830"/>
          </a:xfrm>
          <a:prstGeom prst="right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Pfeil nach rechts 71">
            <a:extLst>
              <a:ext uri="{FF2B5EF4-FFF2-40B4-BE49-F238E27FC236}">
                <a16:creationId xmlns:a16="http://schemas.microsoft.com/office/drawing/2014/main" id="{75B08C1C-E642-43FE-9536-10EFC0831A17}"/>
              </a:ext>
            </a:extLst>
          </p:cNvPr>
          <p:cNvSpPr/>
          <p:nvPr/>
        </p:nvSpPr>
        <p:spPr>
          <a:xfrm>
            <a:off x="1350847" y="5722616"/>
            <a:ext cx="4938807" cy="1904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Pfeil nach rechts 71">
            <a:extLst>
              <a:ext uri="{FF2B5EF4-FFF2-40B4-BE49-F238E27FC236}">
                <a16:creationId xmlns:a16="http://schemas.microsoft.com/office/drawing/2014/main" id="{987F0B44-EAEC-40A6-8778-8C34E294A1D1}"/>
              </a:ext>
            </a:extLst>
          </p:cNvPr>
          <p:cNvSpPr/>
          <p:nvPr/>
        </p:nvSpPr>
        <p:spPr>
          <a:xfrm rot="16200000">
            <a:off x="5685116" y="4821740"/>
            <a:ext cx="1232225" cy="228830"/>
          </a:xfrm>
          <a:prstGeom prst="right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Pfeil nach rechts 71">
            <a:extLst>
              <a:ext uri="{FF2B5EF4-FFF2-40B4-BE49-F238E27FC236}">
                <a16:creationId xmlns:a16="http://schemas.microsoft.com/office/drawing/2014/main" id="{FC8E30C7-8408-4C07-AAD3-4898242A962A}"/>
              </a:ext>
            </a:extLst>
          </p:cNvPr>
          <p:cNvSpPr/>
          <p:nvPr/>
        </p:nvSpPr>
        <p:spPr>
          <a:xfrm rot="5400000" flipV="1">
            <a:off x="5911183" y="4821741"/>
            <a:ext cx="1232225" cy="228830"/>
          </a:xfrm>
          <a:prstGeom prst="right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Pfeil nach rechts 71">
            <a:extLst>
              <a:ext uri="{FF2B5EF4-FFF2-40B4-BE49-F238E27FC236}">
                <a16:creationId xmlns:a16="http://schemas.microsoft.com/office/drawing/2014/main" id="{200E4A5A-27E9-4421-A77B-2494747139FF}"/>
              </a:ext>
            </a:extLst>
          </p:cNvPr>
          <p:cNvSpPr/>
          <p:nvPr/>
        </p:nvSpPr>
        <p:spPr>
          <a:xfrm>
            <a:off x="6538597" y="5722616"/>
            <a:ext cx="4321000" cy="1904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3A719CF5-C7B3-4BBE-9859-73420C072E09}"/>
              </a:ext>
            </a:extLst>
          </p:cNvPr>
          <p:cNvSpPr txBox="1">
            <a:spLocks/>
          </p:cNvSpPr>
          <p:nvPr/>
        </p:nvSpPr>
        <p:spPr>
          <a:xfrm>
            <a:off x="5500440" y="2596851"/>
            <a:ext cx="6125493" cy="149335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Whole line will be prepared based on board ID </a:t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(i.e. barcode information) whispered from high-level SW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In addition every equipment in line can send out </a:t>
            </a:r>
            <a:r>
              <a:rPr lang="en-US" sz="1600" b="0" dirty="0" err="1">
                <a:solidFill>
                  <a:schemeClr val="bg1"/>
                </a:solidFill>
              </a:rPr>
              <a:t>BoardArrived</a:t>
            </a:r>
            <a:r>
              <a:rPr lang="en-US" sz="1600" b="0" dirty="0">
                <a:solidFill>
                  <a:schemeClr val="bg1"/>
                </a:solidFill>
              </a:rPr>
              <a:t> / </a:t>
            </a:r>
            <a:r>
              <a:rPr lang="en-US" sz="1600" b="0" dirty="0" err="1">
                <a:solidFill>
                  <a:schemeClr val="bg1"/>
                </a:solidFill>
              </a:rPr>
              <a:t>BoardDeparted</a:t>
            </a:r>
            <a:r>
              <a:rPr lang="en-US" sz="1600" b="0" dirty="0">
                <a:solidFill>
                  <a:schemeClr val="bg1"/>
                </a:solidFill>
              </a:rPr>
              <a:t> messages in order to setup a very simple but powerful production monitoring solution</a:t>
            </a:r>
          </a:p>
          <a:p>
            <a:pPr lvl="1"/>
            <a:endParaRPr lang="en-US" sz="1600" b="0" dirty="0">
              <a:solidFill>
                <a:schemeClr val="bg1"/>
              </a:solidFill>
            </a:endParaRPr>
          </a:p>
          <a:p>
            <a:pPr marL="228646" indent="-228646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3077B93A-9A5C-4AAE-92F7-76A09F234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41" y="3021751"/>
            <a:ext cx="4246911" cy="557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>
            <a:lvl1pPr eaLnBrk="0" hangingPunct="0">
              <a:spcBef>
                <a:spcPct val="25000"/>
              </a:spcBef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625816" eaLnBrk="1" hangingPunct="1">
              <a:spcBef>
                <a:spcPct val="0"/>
              </a:spcBef>
            </a:pPr>
            <a:r>
              <a:rPr lang="en-US" altLang="de-DE" sz="1467" dirty="0">
                <a:solidFill>
                  <a:prstClr val="white"/>
                </a:solidFill>
              </a:rPr>
              <a:t>High-level line control system e.g. MES</a:t>
            </a:r>
          </a:p>
        </p:txBody>
      </p:sp>
      <p:pic>
        <p:nvPicPr>
          <p:cNvPr id="20" name="Graphic 19" descr="Clipboard">
            <a:extLst>
              <a:ext uri="{FF2B5EF4-FFF2-40B4-BE49-F238E27FC236}">
                <a16:creationId xmlns:a16="http://schemas.microsoft.com/office/drawing/2014/main" id="{57F44A8E-251D-4B42-9CD8-A41D0AD3E2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6491" y="3593341"/>
            <a:ext cx="732856" cy="732856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ABA5D59-00F4-4463-B91A-ED6288DBE6A8}"/>
              </a:ext>
            </a:extLst>
          </p:cNvPr>
          <p:cNvGrpSpPr/>
          <p:nvPr/>
        </p:nvGrpSpPr>
        <p:grpSpPr>
          <a:xfrm>
            <a:off x="1669036" y="4090205"/>
            <a:ext cx="972645" cy="1447832"/>
            <a:chOff x="1873939" y="3959769"/>
            <a:chExt cx="972645" cy="1447832"/>
          </a:xfrm>
        </p:grpSpPr>
        <p:sp>
          <p:nvSpPr>
            <p:cNvPr id="22" name="Pfeil nach rechts 71">
              <a:extLst>
                <a:ext uri="{FF2B5EF4-FFF2-40B4-BE49-F238E27FC236}">
                  <a16:creationId xmlns:a16="http://schemas.microsoft.com/office/drawing/2014/main" id="{756A88A5-9C4B-4DAC-A9C2-5A8CE079ABEF}"/>
                </a:ext>
              </a:extLst>
            </p:cNvPr>
            <p:cNvSpPr/>
            <p:nvPr/>
          </p:nvSpPr>
          <p:spPr>
            <a:xfrm rot="16200000" flipV="1">
              <a:off x="1712792" y="4651197"/>
              <a:ext cx="1158050" cy="162923"/>
            </a:xfrm>
            <a:prstGeom prst="rightArrow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5" rIns="91413" bIns="45705" rtlCol="0" anchor="ctr"/>
            <a:lstStyle/>
            <a:p>
              <a:pPr algn="ctr" defTabSz="1218946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3" name="Pfeil nach rechts 71">
              <a:extLst>
                <a:ext uri="{FF2B5EF4-FFF2-40B4-BE49-F238E27FC236}">
                  <a16:creationId xmlns:a16="http://schemas.microsoft.com/office/drawing/2014/main" id="{F09657D5-D58C-42FF-8D7E-947158C54ECC}"/>
                </a:ext>
              </a:extLst>
            </p:cNvPr>
            <p:cNvSpPr/>
            <p:nvPr/>
          </p:nvSpPr>
          <p:spPr>
            <a:xfrm rot="16200000" flipV="1">
              <a:off x="1910218" y="4651197"/>
              <a:ext cx="1158052" cy="162923"/>
            </a:xfrm>
            <a:prstGeom prst="rightArrow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5" rIns="91413" bIns="45705" rtlCol="0" anchor="ctr"/>
            <a:lstStyle/>
            <a:p>
              <a:pPr algn="ctr" defTabSz="1218946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6826012-5E5B-4EAE-9998-097CF2954578}"/>
                </a:ext>
              </a:extLst>
            </p:cNvPr>
            <p:cNvSpPr txBox="1"/>
            <p:nvPr/>
          </p:nvSpPr>
          <p:spPr>
            <a:xfrm rot="16200000">
              <a:off x="1393006" y="4618891"/>
              <a:ext cx="1269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Board </a:t>
              </a:r>
              <a:r>
                <a:rPr lang="de-DE" sz="1400" dirty="0" err="1"/>
                <a:t>Arrived</a:t>
              </a:r>
              <a:endParaRPr lang="en-GB" sz="1400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18AC21A-93F9-4DB1-8AAA-374FCF5C4C4F}"/>
                </a:ext>
              </a:extLst>
            </p:cNvPr>
            <p:cNvSpPr txBox="1"/>
            <p:nvPr/>
          </p:nvSpPr>
          <p:spPr>
            <a:xfrm rot="16200000">
              <a:off x="1968780" y="4529796"/>
              <a:ext cx="1447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Board </a:t>
              </a:r>
              <a:r>
                <a:rPr lang="de-DE" sz="1400" dirty="0" err="1"/>
                <a:t>Departed</a:t>
              </a:r>
              <a:endParaRPr lang="en-GB" sz="1400" dirty="0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BFF3C8C-5A83-48FC-9A34-AF438AD58AD8}"/>
              </a:ext>
            </a:extLst>
          </p:cNvPr>
          <p:cNvGrpSpPr/>
          <p:nvPr/>
        </p:nvGrpSpPr>
        <p:grpSpPr>
          <a:xfrm>
            <a:off x="3071537" y="3892140"/>
            <a:ext cx="972645" cy="1447832"/>
            <a:chOff x="1873939" y="3959769"/>
            <a:chExt cx="972645" cy="1447832"/>
          </a:xfrm>
        </p:grpSpPr>
        <p:sp>
          <p:nvSpPr>
            <p:cNvPr id="31" name="Pfeil nach rechts 71">
              <a:extLst>
                <a:ext uri="{FF2B5EF4-FFF2-40B4-BE49-F238E27FC236}">
                  <a16:creationId xmlns:a16="http://schemas.microsoft.com/office/drawing/2014/main" id="{4D34F28A-914F-48CB-B224-38EC1B88B7F8}"/>
                </a:ext>
              </a:extLst>
            </p:cNvPr>
            <p:cNvSpPr/>
            <p:nvPr/>
          </p:nvSpPr>
          <p:spPr>
            <a:xfrm rot="16200000" flipV="1">
              <a:off x="1712792" y="4651197"/>
              <a:ext cx="1158050" cy="162923"/>
            </a:xfrm>
            <a:prstGeom prst="rightArrow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5" rIns="91413" bIns="45705" rtlCol="0" anchor="ctr"/>
            <a:lstStyle/>
            <a:p>
              <a:pPr algn="ctr" defTabSz="1218946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2" name="Pfeil nach rechts 71">
              <a:extLst>
                <a:ext uri="{FF2B5EF4-FFF2-40B4-BE49-F238E27FC236}">
                  <a16:creationId xmlns:a16="http://schemas.microsoft.com/office/drawing/2014/main" id="{B466D686-3046-46FA-B249-1B6C083E43C1}"/>
                </a:ext>
              </a:extLst>
            </p:cNvPr>
            <p:cNvSpPr/>
            <p:nvPr/>
          </p:nvSpPr>
          <p:spPr>
            <a:xfrm rot="16200000" flipV="1">
              <a:off x="1910218" y="4651197"/>
              <a:ext cx="1158052" cy="162923"/>
            </a:xfrm>
            <a:prstGeom prst="rightArrow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5" rIns="91413" bIns="45705" rtlCol="0" anchor="ctr"/>
            <a:lstStyle/>
            <a:p>
              <a:pPr algn="ctr" defTabSz="1218946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EC6EC308-79CE-46E9-821A-9A14B0AC0EAE}"/>
                </a:ext>
              </a:extLst>
            </p:cNvPr>
            <p:cNvSpPr txBox="1"/>
            <p:nvPr/>
          </p:nvSpPr>
          <p:spPr>
            <a:xfrm rot="16200000">
              <a:off x="1393006" y="4618891"/>
              <a:ext cx="1269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Board </a:t>
              </a:r>
              <a:r>
                <a:rPr lang="de-DE" sz="1400" dirty="0" err="1"/>
                <a:t>Arrived</a:t>
              </a:r>
              <a:endParaRPr lang="en-GB" sz="1400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EED65B7-10BD-4385-B664-DFB96C500315}"/>
                </a:ext>
              </a:extLst>
            </p:cNvPr>
            <p:cNvSpPr txBox="1"/>
            <p:nvPr/>
          </p:nvSpPr>
          <p:spPr>
            <a:xfrm rot="16200000">
              <a:off x="1968780" y="4529796"/>
              <a:ext cx="1447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Board </a:t>
              </a:r>
              <a:r>
                <a:rPr lang="de-DE" sz="1400" dirty="0" err="1"/>
                <a:t>Departed</a:t>
              </a:r>
              <a:endParaRPr lang="en-GB" sz="1400" dirty="0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F34EC4E-0882-4AFB-8037-4E72F1C852BE}"/>
              </a:ext>
            </a:extLst>
          </p:cNvPr>
          <p:cNvGrpSpPr/>
          <p:nvPr/>
        </p:nvGrpSpPr>
        <p:grpSpPr>
          <a:xfrm>
            <a:off x="7720445" y="4038516"/>
            <a:ext cx="972645" cy="1447832"/>
            <a:chOff x="1873939" y="3959769"/>
            <a:chExt cx="972645" cy="1447832"/>
          </a:xfrm>
        </p:grpSpPr>
        <p:sp>
          <p:nvSpPr>
            <p:cNvPr id="36" name="Pfeil nach rechts 71">
              <a:extLst>
                <a:ext uri="{FF2B5EF4-FFF2-40B4-BE49-F238E27FC236}">
                  <a16:creationId xmlns:a16="http://schemas.microsoft.com/office/drawing/2014/main" id="{3624C3E2-BD27-458F-A6B8-E6335A5B3BB0}"/>
                </a:ext>
              </a:extLst>
            </p:cNvPr>
            <p:cNvSpPr/>
            <p:nvPr/>
          </p:nvSpPr>
          <p:spPr>
            <a:xfrm rot="16200000" flipV="1">
              <a:off x="1712792" y="4651197"/>
              <a:ext cx="1158050" cy="162923"/>
            </a:xfrm>
            <a:prstGeom prst="rightArrow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5" rIns="91413" bIns="45705" rtlCol="0" anchor="ctr"/>
            <a:lstStyle/>
            <a:p>
              <a:pPr algn="ctr" defTabSz="1218946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7" name="Pfeil nach rechts 71">
              <a:extLst>
                <a:ext uri="{FF2B5EF4-FFF2-40B4-BE49-F238E27FC236}">
                  <a16:creationId xmlns:a16="http://schemas.microsoft.com/office/drawing/2014/main" id="{C7BF0C9B-91B2-46F2-8EEA-612733E2FD60}"/>
                </a:ext>
              </a:extLst>
            </p:cNvPr>
            <p:cNvSpPr/>
            <p:nvPr/>
          </p:nvSpPr>
          <p:spPr>
            <a:xfrm rot="16200000" flipV="1">
              <a:off x="1910218" y="4651197"/>
              <a:ext cx="1158052" cy="162923"/>
            </a:xfrm>
            <a:prstGeom prst="rightArrow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5" rIns="91413" bIns="45705" rtlCol="0" anchor="ctr"/>
            <a:lstStyle/>
            <a:p>
              <a:pPr algn="ctr" defTabSz="1218946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D3DF0979-1880-4C8C-93A3-C3E08B59AD01}"/>
                </a:ext>
              </a:extLst>
            </p:cNvPr>
            <p:cNvSpPr txBox="1"/>
            <p:nvPr/>
          </p:nvSpPr>
          <p:spPr>
            <a:xfrm rot="16200000">
              <a:off x="1393006" y="4618891"/>
              <a:ext cx="1269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Board </a:t>
              </a:r>
              <a:r>
                <a:rPr lang="de-DE" sz="1400" dirty="0" err="1"/>
                <a:t>Arrived</a:t>
              </a:r>
              <a:endParaRPr lang="en-GB" sz="1400" dirty="0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F78EB388-49C5-496A-9C77-2FDE1DC438FD}"/>
                </a:ext>
              </a:extLst>
            </p:cNvPr>
            <p:cNvSpPr txBox="1"/>
            <p:nvPr/>
          </p:nvSpPr>
          <p:spPr>
            <a:xfrm rot="16200000">
              <a:off x="1968780" y="4529796"/>
              <a:ext cx="1447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Board </a:t>
              </a:r>
              <a:r>
                <a:rPr lang="de-DE" sz="1400" dirty="0" err="1"/>
                <a:t>Departed</a:t>
              </a:r>
              <a:endParaRPr lang="en-GB" sz="1400" dirty="0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3269989-9994-4BAF-B54B-1390CFD89731}"/>
              </a:ext>
            </a:extLst>
          </p:cNvPr>
          <p:cNvGrpSpPr/>
          <p:nvPr/>
        </p:nvGrpSpPr>
        <p:grpSpPr>
          <a:xfrm>
            <a:off x="9374948" y="4032303"/>
            <a:ext cx="972645" cy="1447832"/>
            <a:chOff x="1873939" y="3959769"/>
            <a:chExt cx="972645" cy="1447832"/>
          </a:xfrm>
        </p:grpSpPr>
        <p:sp>
          <p:nvSpPr>
            <p:cNvPr id="41" name="Pfeil nach rechts 71">
              <a:extLst>
                <a:ext uri="{FF2B5EF4-FFF2-40B4-BE49-F238E27FC236}">
                  <a16:creationId xmlns:a16="http://schemas.microsoft.com/office/drawing/2014/main" id="{61C79976-1270-49A6-BA77-ED61B022891A}"/>
                </a:ext>
              </a:extLst>
            </p:cNvPr>
            <p:cNvSpPr/>
            <p:nvPr/>
          </p:nvSpPr>
          <p:spPr>
            <a:xfrm rot="16200000" flipV="1">
              <a:off x="1712792" y="4651197"/>
              <a:ext cx="1158050" cy="162923"/>
            </a:xfrm>
            <a:prstGeom prst="rightArrow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5" rIns="91413" bIns="45705" rtlCol="0" anchor="ctr"/>
            <a:lstStyle/>
            <a:p>
              <a:pPr algn="ctr" defTabSz="1218946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2" name="Pfeil nach rechts 71">
              <a:extLst>
                <a:ext uri="{FF2B5EF4-FFF2-40B4-BE49-F238E27FC236}">
                  <a16:creationId xmlns:a16="http://schemas.microsoft.com/office/drawing/2014/main" id="{B91D0530-8853-4FEF-BF48-FFC6F7A7D9B0}"/>
                </a:ext>
              </a:extLst>
            </p:cNvPr>
            <p:cNvSpPr/>
            <p:nvPr/>
          </p:nvSpPr>
          <p:spPr>
            <a:xfrm rot="16200000" flipV="1">
              <a:off x="1910218" y="4651197"/>
              <a:ext cx="1158052" cy="162923"/>
            </a:xfrm>
            <a:prstGeom prst="rightArrow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5" rIns="91413" bIns="45705" rtlCol="0" anchor="ctr"/>
            <a:lstStyle/>
            <a:p>
              <a:pPr algn="ctr" defTabSz="1218946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F58FDBD-74E5-4743-9F7F-D6BC6FA0083B}"/>
                </a:ext>
              </a:extLst>
            </p:cNvPr>
            <p:cNvSpPr txBox="1"/>
            <p:nvPr/>
          </p:nvSpPr>
          <p:spPr>
            <a:xfrm rot="16200000">
              <a:off x="1393006" y="4618891"/>
              <a:ext cx="1269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Board </a:t>
              </a:r>
              <a:r>
                <a:rPr lang="de-DE" sz="1400" dirty="0" err="1"/>
                <a:t>Arrived</a:t>
              </a:r>
              <a:endParaRPr lang="en-GB" sz="1400" dirty="0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FBD9137-7C34-411A-9A0E-E2477B3E9191}"/>
                </a:ext>
              </a:extLst>
            </p:cNvPr>
            <p:cNvSpPr txBox="1"/>
            <p:nvPr/>
          </p:nvSpPr>
          <p:spPr>
            <a:xfrm rot="16200000">
              <a:off x="1968780" y="4529796"/>
              <a:ext cx="1447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Board </a:t>
              </a:r>
              <a:r>
                <a:rPr lang="de-DE" sz="1400" dirty="0" err="1"/>
                <a:t>Departed</a:t>
              </a:r>
              <a:endParaRPr lang="en-GB" sz="1400" dirty="0"/>
            </a:p>
          </p:txBody>
        </p:sp>
      </p:grpSp>
      <p:sp>
        <p:nvSpPr>
          <p:cNvPr id="50" name="Pfeil nach rechts 71">
            <a:extLst>
              <a:ext uri="{FF2B5EF4-FFF2-40B4-BE49-F238E27FC236}">
                <a16:creationId xmlns:a16="http://schemas.microsoft.com/office/drawing/2014/main" id="{1C7205D7-4981-424D-92A7-6A7882DF5F07}"/>
              </a:ext>
            </a:extLst>
          </p:cNvPr>
          <p:cNvSpPr/>
          <p:nvPr/>
        </p:nvSpPr>
        <p:spPr>
          <a:xfrm rot="5400000" flipV="1">
            <a:off x="607446" y="4817254"/>
            <a:ext cx="1232225" cy="228830"/>
          </a:xfrm>
          <a:prstGeom prst="right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Pfeil nach rechts 71">
            <a:extLst>
              <a:ext uri="{FF2B5EF4-FFF2-40B4-BE49-F238E27FC236}">
                <a16:creationId xmlns:a16="http://schemas.microsoft.com/office/drawing/2014/main" id="{F96EF8B5-F9A4-472E-B895-3A35CD9F9BFB}"/>
              </a:ext>
            </a:extLst>
          </p:cNvPr>
          <p:cNvSpPr/>
          <p:nvPr/>
        </p:nvSpPr>
        <p:spPr>
          <a:xfrm rot="16200000">
            <a:off x="10259291" y="4841620"/>
            <a:ext cx="1232225" cy="228830"/>
          </a:xfrm>
          <a:prstGeom prst="rightArrow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00"/>
                            </p:stCondLst>
                            <p:childTnLst>
                              <p:par>
                                <p:cTn id="41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uiExpand="1" build="allAtOnce" animBg="1"/>
      <p:bldP spid="19" grpId="0" animBg="1"/>
      <p:bldP spid="50" grpId="0" animBg="1"/>
      <p:bldP spid="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17F4FBC8-6B91-4496-A4BA-E0F0F1D80D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2752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8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17F4FBC8-6B91-4496-A4BA-E0F0F1D80D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8C5D3E65-D631-4415-B531-6AF0F78582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3C5D9-7CE0-4905-A5E4-AD914878293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1" r="-443"/>
          <a:stretch/>
        </p:blipFill>
        <p:spPr>
          <a:xfrm>
            <a:off x="378603" y="5616341"/>
            <a:ext cx="5462937" cy="7880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BF37BE2-D151-43DE-AC91-DDA5DBD2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IPC-HERMES-9852</a:t>
            </a:r>
            <a:br>
              <a:rPr lang="en-US" dirty="0"/>
            </a:b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Multi-Line Connectivity via IPC-HERMES-9852 and Vertical Interfaces</a:t>
            </a:r>
            <a:endParaRPr lang="en-US" dirty="0"/>
          </a:p>
        </p:txBody>
      </p:sp>
      <p:pic>
        <p:nvPicPr>
          <p:cNvPr id="12" name="Graphic 11" descr="Computer">
            <a:extLst>
              <a:ext uri="{FF2B5EF4-FFF2-40B4-BE49-F238E27FC236}">
                <a16:creationId xmlns:a16="http://schemas.microsoft.com/office/drawing/2014/main" id="{9A039DF4-5D77-4B7A-9A10-09AB7936CA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2166" y="2558841"/>
            <a:ext cx="1219482" cy="1219482"/>
          </a:xfrm>
          <a:prstGeom prst="rect">
            <a:avLst/>
          </a:prstGeom>
        </p:spPr>
      </p:pic>
      <p:sp>
        <p:nvSpPr>
          <p:cNvPr id="15" name="Pfeil nach rechts 71">
            <a:extLst>
              <a:ext uri="{FF2B5EF4-FFF2-40B4-BE49-F238E27FC236}">
                <a16:creationId xmlns:a16="http://schemas.microsoft.com/office/drawing/2014/main" id="{C3D847CF-8A38-46CF-9C08-89B403B5D7E1}"/>
              </a:ext>
            </a:extLst>
          </p:cNvPr>
          <p:cNvSpPr/>
          <p:nvPr/>
        </p:nvSpPr>
        <p:spPr>
          <a:xfrm>
            <a:off x="509666" y="5901675"/>
            <a:ext cx="5184222" cy="2628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9144C7E8-C265-41BC-B214-D92C5276327C}"/>
              </a:ext>
            </a:extLst>
          </p:cNvPr>
          <p:cNvSpPr txBox="1">
            <a:spLocks/>
          </p:cNvSpPr>
          <p:nvPr/>
        </p:nvSpPr>
        <p:spPr>
          <a:xfrm>
            <a:off x="569557" y="2110694"/>
            <a:ext cx="7606256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Data is being whispered along the line via HERMES with seamless board-tracking</a:t>
            </a:r>
          </a:p>
          <a:p>
            <a:pPr marL="228646" indent="-228646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55389011-B822-417D-B872-968274B8D2C4}"/>
              </a:ext>
            </a:extLst>
          </p:cNvPr>
          <p:cNvSpPr txBox="1">
            <a:spLocks/>
          </p:cNvSpPr>
          <p:nvPr/>
        </p:nvSpPr>
        <p:spPr>
          <a:xfrm>
            <a:off x="569241" y="1686267"/>
            <a:ext cx="6297757" cy="35877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>
                <a:solidFill>
                  <a:schemeClr val="bg1"/>
                </a:solidFill>
              </a:rPr>
              <a:t>Vertical communication via e.g. CFX or HERMES vertical channel</a:t>
            </a:r>
          </a:p>
        </p:txBody>
      </p:sp>
      <p:sp>
        <p:nvSpPr>
          <p:cNvPr id="26" name="Date Placeholder 2">
            <a:extLst>
              <a:ext uri="{FF2B5EF4-FFF2-40B4-BE49-F238E27FC236}">
                <a16:creationId xmlns:a16="http://schemas.microsoft.com/office/drawing/2014/main" id="{28AF26F6-B4C1-4695-B67E-220DDF2EE5DE}"/>
              </a:ext>
            </a:extLst>
          </p:cNvPr>
          <p:cNvSpPr txBox="1">
            <a:spLocks/>
          </p:cNvSpPr>
          <p:nvPr/>
        </p:nvSpPr>
        <p:spPr>
          <a:xfrm>
            <a:off x="10391328" y="6663383"/>
            <a:ext cx="9648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8C339DC2-7081-4FF3-9480-4D303FED716D}"/>
              </a:ext>
            </a:extLst>
          </p:cNvPr>
          <p:cNvSpPr txBox="1">
            <a:spLocks/>
          </p:cNvSpPr>
          <p:nvPr/>
        </p:nvSpPr>
        <p:spPr>
          <a:xfrm>
            <a:off x="11442528" y="6663383"/>
            <a:ext cx="4680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0D5DB07A-DC81-4C08-A1A5-888CB1732838}"/>
              </a:ext>
            </a:extLst>
          </p:cNvPr>
          <p:cNvSpPr txBox="1">
            <a:spLocks/>
          </p:cNvSpPr>
          <p:nvPr/>
        </p:nvSpPr>
        <p:spPr>
          <a:xfrm>
            <a:off x="4249357" y="2927650"/>
            <a:ext cx="804658" cy="6797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600" b="0" dirty="0"/>
              <a:t>MES</a:t>
            </a:r>
          </a:p>
          <a:p>
            <a:pPr lvl="1" algn="ctr"/>
            <a:endParaRPr lang="en-US" sz="1600" dirty="0"/>
          </a:p>
          <a:p>
            <a:pPr algn="ctr"/>
            <a:endParaRPr lang="de-DE" sz="1600" dirty="0"/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6956522D-8010-4055-8416-7107A5109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1" r="-443"/>
          <a:stretch/>
        </p:blipFill>
        <p:spPr>
          <a:xfrm>
            <a:off x="6437131" y="5617413"/>
            <a:ext cx="5462937" cy="788026"/>
          </a:xfrm>
          <a:prstGeom prst="rect">
            <a:avLst/>
          </a:prstGeom>
        </p:spPr>
      </p:pic>
      <p:sp>
        <p:nvSpPr>
          <p:cNvPr id="36" name="Pfeil nach rechts 71">
            <a:extLst>
              <a:ext uri="{FF2B5EF4-FFF2-40B4-BE49-F238E27FC236}">
                <a16:creationId xmlns:a16="http://schemas.microsoft.com/office/drawing/2014/main" id="{5FDE18CE-AC89-4922-9F74-166528A28FED}"/>
              </a:ext>
            </a:extLst>
          </p:cNvPr>
          <p:cNvSpPr/>
          <p:nvPr/>
        </p:nvSpPr>
        <p:spPr>
          <a:xfrm>
            <a:off x="6568194" y="5902747"/>
            <a:ext cx="5184222" cy="26285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7" name="Connector: Elbow 7">
            <a:extLst>
              <a:ext uri="{FF2B5EF4-FFF2-40B4-BE49-F238E27FC236}">
                <a16:creationId xmlns:a16="http://schemas.microsoft.com/office/drawing/2014/main" id="{4A210C5A-6168-4BD7-A433-A39C052E4F58}"/>
              </a:ext>
            </a:extLst>
          </p:cNvPr>
          <p:cNvCxnSpPr>
            <a:cxnSpLocks/>
            <a:stCxn id="5" idx="1"/>
            <a:endCxn id="12" idx="1"/>
          </p:cNvCxnSpPr>
          <p:nvPr/>
        </p:nvCxnSpPr>
        <p:spPr>
          <a:xfrm rot="10800000" flipH="1">
            <a:off x="378602" y="3168582"/>
            <a:ext cx="3893563" cy="2841772"/>
          </a:xfrm>
          <a:prstGeom prst="bentConnector3">
            <a:avLst>
              <a:gd name="adj1" fmla="val -5871"/>
            </a:avLst>
          </a:prstGeom>
          <a:ln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7">
            <a:extLst>
              <a:ext uri="{FF2B5EF4-FFF2-40B4-BE49-F238E27FC236}">
                <a16:creationId xmlns:a16="http://schemas.microsoft.com/office/drawing/2014/main" id="{F5A5AF96-6C61-40F1-AA42-EA8DAEC3E4E0}"/>
              </a:ext>
            </a:extLst>
          </p:cNvPr>
          <p:cNvCxnSpPr>
            <a:cxnSpLocks/>
            <a:stCxn id="5" idx="3"/>
            <a:endCxn id="12" idx="3"/>
          </p:cNvCxnSpPr>
          <p:nvPr/>
        </p:nvCxnSpPr>
        <p:spPr>
          <a:xfrm flipH="1" flipV="1">
            <a:off x="5491648" y="3168582"/>
            <a:ext cx="349892" cy="2841772"/>
          </a:xfrm>
          <a:prstGeom prst="bentConnector3">
            <a:avLst>
              <a:gd name="adj1" fmla="val -44593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7">
            <a:extLst>
              <a:ext uri="{FF2B5EF4-FFF2-40B4-BE49-F238E27FC236}">
                <a16:creationId xmlns:a16="http://schemas.microsoft.com/office/drawing/2014/main" id="{FE8B4EE5-C55A-408A-AF0F-00D62F03A00E}"/>
              </a:ext>
            </a:extLst>
          </p:cNvPr>
          <p:cNvCxnSpPr>
            <a:cxnSpLocks/>
            <a:stCxn id="31" idx="1"/>
            <a:endCxn id="12" idx="3"/>
          </p:cNvCxnSpPr>
          <p:nvPr/>
        </p:nvCxnSpPr>
        <p:spPr>
          <a:xfrm rot="10800000">
            <a:off x="5491649" y="3168582"/>
            <a:ext cx="945483" cy="2842844"/>
          </a:xfrm>
          <a:prstGeom prst="bentConnector3">
            <a:avLst>
              <a:gd name="adj1" fmla="val 30043"/>
            </a:avLst>
          </a:prstGeom>
          <a:ln>
            <a:prstDash val="dash"/>
            <a:headEnd type="triangle" w="lg" len="lg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7">
            <a:extLst>
              <a:ext uri="{FF2B5EF4-FFF2-40B4-BE49-F238E27FC236}">
                <a16:creationId xmlns:a16="http://schemas.microsoft.com/office/drawing/2014/main" id="{FB0FDD50-ED62-4402-8CE3-1D2BDF185626}"/>
              </a:ext>
            </a:extLst>
          </p:cNvPr>
          <p:cNvCxnSpPr>
            <a:cxnSpLocks/>
            <a:stCxn id="31" idx="3"/>
            <a:endCxn id="12" idx="3"/>
          </p:cNvCxnSpPr>
          <p:nvPr/>
        </p:nvCxnSpPr>
        <p:spPr>
          <a:xfrm flipH="1" flipV="1">
            <a:off x="5491648" y="3168582"/>
            <a:ext cx="6408420" cy="2842844"/>
          </a:xfrm>
          <a:prstGeom prst="bentConnector3">
            <a:avLst>
              <a:gd name="adj1" fmla="val -3567"/>
            </a:avLst>
          </a:prstGeom>
          <a:ln>
            <a:prstDash val="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feil: nach unten gekrümmt 46">
            <a:extLst>
              <a:ext uri="{FF2B5EF4-FFF2-40B4-BE49-F238E27FC236}">
                <a16:creationId xmlns:a16="http://schemas.microsoft.com/office/drawing/2014/main" id="{96BC80BD-B739-4AF5-A54C-B2D9E4756F06}"/>
              </a:ext>
            </a:extLst>
          </p:cNvPr>
          <p:cNvSpPr/>
          <p:nvPr/>
        </p:nvSpPr>
        <p:spPr>
          <a:xfrm>
            <a:off x="5736892" y="5497969"/>
            <a:ext cx="659748" cy="2001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08B46BD5-F4F5-4150-97BB-AC69A919E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8131" y="1806418"/>
            <a:ext cx="981781" cy="381804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4804789-EC39-4F58-815D-B1304BD2B7A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10973559" y="1640963"/>
            <a:ext cx="521916" cy="364596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7DD1CCA0-B3F8-4EC2-AA8A-BBA8D86E9E11}"/>
              </a:ext>
            </a:extLst>
          </p:cNvPr>
          <p:cNvSpPr txBox="1"/>
          <p:nvPr/>
        </p:nvSpPr>
        <p:spPr>
          <a:xfrm>
            <a:off x="9932548" y="172655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or</a:t>
            </a:r>
            <a:endParaRPr lang="en-GB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7F4F42C1-0B21-4EA6-A080-166F800AA84E}"/>
              </a:ext>
            </a:extLst>
          </p:cNvPr>
          <p:cNvSpPr txBox="1"/>
          <p:nvPr/>
        </p:nvSpPr>
        <p:spPr>
          <a:xfrm>
            <a:off x="10477772" y="1965946"/>
            <a:ext cx="157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HERMES </a:t>
            </a:r>
          </a:p>
          <a:p>
            <a:pPr algn="ctr"/>
            <a:r>
              <a:rPr lang="en-US" sz="1400" b="1" dirty="0"/>
              <a:t>Vertical Channel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EF009B0-30B2-4860-8BA5-E2FE08E6B0AD}"/>
              </a:ext>
            </a:extLst>
          </p:cNvPr>
          <p:cNvSpPr txBox="1"/>
          <p:nvPr/>
        </p:nvSpPr>
        <p:spPr>
          <a:xfrm>
            <a:off x="6270173" y="5271471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b="1"/>
            </a:lvl1pPr>
          </a:lstStyle>
          <a:p>
            <a:r>
              <a:rPr lang="en-US" dirty="0"/>
              <a:t>Transfer to line B</a:t>
            </a:r>
          </a:p>
        </p:txBody>
      </p:sp>
      <p:sp>
        <p:nvSpPr>
          <p:cNvPr id="61" name="Pfeil: nach unten gekrümmt 60">
            <a:extLst>
              <a:ext uri="{FF2B5EF4-FFF2-40B4-BE49-F238E27FC236}">
                <a16:creationId xmlns:a16="http://schemas.microsoft.com/office/drawing/2014/main" id="{522548B4-98D3-4FA8-919D-FD8F1060CB0C}"/>
              </a:ext>
            </a:extLst>
          </p:cNvPr>
          <p:cNvSpPr/>
          <p:nvPr/>
        </p:nvSpPr>
        <p:spPr>
          <a:xfrm>
            <a:off x="-221224" y="5490713"/>
            <a:ext cx="659748" cy="2001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1793747-7A49-434F-ABB8-80E64FFB6489}"/>
              </a:ext>
            </a:extLst>
          </p:cNvPr>
          <p:cNvSpPr txBox="1"/>
          <p:nvPr/>
        </p:nvSpPr>
        <p:spPr>
          <a:xfrm>
            <a:off x="268515" y="5235184"/>
            <a:ext cx="20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b="1"/>
            </a:lvl1pPr>
          </a:lstStyle>
          <a:p>
            <a:r>
              <a:rPr lang="en-US" dirty="0"/>
              <a:t>Transfer to line A</a:t>
            </a:r>
          </a:p>
        </p:txBody>
      </p:sp>
      <p:sp>
        <p:nvSpPr>
          <p:cNvPr id="63" name="Pfeil: nach unten gekrümmt 62">
            <a:extLst>
              <a:ext uri="{FF2B5EF4-FFF2-40B4-BE49-F238E27FC236}">
                <a16:creationId xmlns:a16="http://schemas.microsoft.com/office/drawing/2014/main" id="{B3FD14AF-2E3A-4DCE-917D-E42508EA4495}"/>
              </a:ext>
            </a:extLst>
          </p:cNvPr>
          <p:cNvSpPr/>
          <p:nvPr/>
        </p:nvSpPr>
        <p:spPr>
          <a:xfrm>
            <a:off x="11557123" y="5497969"/>
            <a:ext cx="659748" cy="2001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5FA6AEF6-E120-461B-97EC-23420A844743}"/>
              </a:ext>
            </a:extLst>
          </p:cNvPr>
          <p:cNvSpPr txBox="1"/>
          <p:nvPr/>
        </p:nvSpPr>
        <p:spPr>
          <a:xfrm>
            <a:off x="433698" y="2810367"/>
            <a:ext cx="3695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Query batch data based on Barcode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A216947E-CA7C-4150-9CDF-10F46C623FD7}"/>
              </a:ext>
            </a:extLst>
          </p:cNvPr>
          <p:cNvSpPr txBox="1">
            <a:spLocks/>
          </p:cNvSpPr>
          <p:nvPr/>
        </p:nvSpPr>
        <p:spPr>
          <a:xfrm>
            <a:off x="7788823" y="2675968"/>
            <a:ext cx="3889332" cy="219664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need for additional barcode reader beside a first point of identification at the beginning of the line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No need for additional HW solutions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Save Costs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All data synchronized</a:t>
            </a:r>
          </a:p>
          <a:p>
            <a:pPr marL="228646" lvl="1" indent="-228646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bg1"/>
              </a:solidFill>
            </a:endParaRPr>
          </a:p>
          <a:p>
            <a:pPr marL="228646" indent="-228646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DB9D376-EE3C-4355-AC07-EAFD21C4987F}"/>
              </a:ext>
            </a:extLst>
          </p:cNvPr>
          <p:cNvSpPr txBox="1"/>
          <p:nvPr/>
        </p:nvSpPr>
        <p:spPr>
          <a:xfrm>
            <a:off x="9994119" y="5286049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b="1"/>
            </a:lvl1pPr>
          </a:lstStyle>
          <a:p>
            <a:r>
              <a:rPr lang="en-US" dirty="0"/>
              <a:t>Transfer out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CBE39A87-F040-42A1-B6B1-CA98466B57A7}"/>
              </a:ext>
            </a:extLst>
          </p:cNvPr>
          <p:cNvSpPr txBox="1"/>
          <p:nvPr/>
        </p:nvSpPr>
        <p:spPr>
          <a:xfrm rot="16200000">
            <a:off x="4676781" y="4153553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Upload at end of line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C9F7198D-75EE-48DB-86A3-9A99BF1905DD}"/>
              </a:ext>
            </a:extLst>
          </p:cNvPr>
          <p:cNvSpPr txBox="1"/>
          <p:nvPr/>
        </p:nvSpPr>
        <p:spPr>
          <a:xfrm rot="16200000">
            <a:off x="5329652" y="4174815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Query batch data </a:t>
            </a:r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14933CAD-963E-414E-895F-417C6F7AFE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7" y="6150581"/>
            <a:ext cx="598556" cy="598556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D798AAEB-B865-469A-943C-834347BD56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42" y="6205745"/>
            <a:ext cx="598556" cy="598556"/>
          </a:xfrm>
          <a:prstGeom prst="rect">
            <a:avLst/>
          </a:prstGeom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EF839801-0C16-4602-B75E-C5C0A4F6BBB8}"/>
              </a:ext>
            </a:extLst>
          </p:cNvPr>
          <p:cNvSpPr txBox="1"/>
          <p:nvPr/>
        </p:nvSpPr>
        <p:spPr>
          <a:xfrm rot="16200000">
            <a:off x="10834335" y="4208206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Upload at end of line</a:t>
            </a:r>
          </a:p>
        </p:txBody>
      </p:sp>
    </p:spTree>
    <p:extLst>
      <p:ext uri="{BB962C8B-B14F-4D97-AF65-F5344CB8AC3E}">
        <p14:creationId xmlns:p14="http://schemas.microsoft.com/office/powerpoint/2010/main" val="2144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4" grpId="0" animBg="1"/>
      <p:bldP spid="36" grpId="0" animBg="1"/>
      <p:bldP spid="47" grpId="0" animBg="1"/>
      <p:bldP spid="57" grpId="0"/>
      <p:bldP spid="58" grpId="0"/>
      <p:bldP spid="60" grpId="0"/>
      <p:bldP spid="61" grpId="0" animBg="1"/>
      <p:bldP spid="62" grpId="0"/>
      <p:bldP spid="63" grpId="0" animBg="1"/>
      <p:bldP spid="64" grpId="0"/>
      <p:bldP spid="20" grpId="0" animBg="1"/>
      <p:bldP spid="66" grpId="0"/>
      <p:bldP spid="67" grpId="0"/>
      <p:bldP spid="68" grpId="0"/>
      <p:bldP spid="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215108C-61E1-4F7D-9605-F46EDC4151E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215108C-61E1-4F7D-9605-F46EDC4151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074E41-DFD5-41E4-AA09-58D2C327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DD980-550F-4BB1-840C-964FF13B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921FD-6AF6-4A46-B63B-6DC138D6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9204330F-C5AD-4AC0-88A8-9CB1F8F7EBD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0" name="Textplatzhalter 21">
            <a:extLst>
              <a:ext uri="{FF2B5EF4-FFF2-40B4-BE49-F238E27FC236}">
                <a16:creationId xmlns:a16="http://schemas.microsoft.com/office/drawing/2014/main" id="{6B4D5B92-65D8-4470-A52B-BABFFD309147}"/>
              </a:ext>
            </a:extLst>
          </p:cNvPr>
          <p:cNvSpPr txBox="1">
            <a:spLocks/>
          </p:cNvSpPr>
          <p:nvPr/>
        </p:nvSpPr>
        <p:spPr>
          <a:xfrm>
            <a:off x="3313526" y="3813952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Enabled by IPC-HERMES-9852 – Factory Multivendor Workflows</a:t>
            </a:r>
          </a:p>
        </p:txBody>
      </p:sp>
      <p:sp>
        <p:nvSpPr>
          <p:cNvPr id="21" name="Textplatzhalter 22">
            <a:extLst>
              <a:ext uri="{FF2B5EF4-FFF2-40B4-BE49-F238E27FC236}">
                <a16:creationId xmlns:a16="http://schemas.microsoft.com/office/drawing/2014/main" id="{40246829-E8DF-4662-AB2A-9A56E982313E}"/>
              </a:ext>
            </a:extLst>
          </p:cNvPr>
          <p:cNvSpPr txBox="1">
            <a:spLocks/>
          </p:cNvSpPr>
          <p:nvPr/>
        </p:nvSpPr>
        <p:spPr>
          <a:xfrm>
            <a:off x="3313526" y="3285765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IPC-HERMES-9852 can do much more </a:t>
            </a:r>
          </a:p>
        </p:txBody>
      </p:sp>
      <p:sp>
        <p:nvSpPr>
          <p:cNvPr id="22" name="Textplatzhalter 23">
            <a:extLst>
              <a:ext uri="{FF2B5EF4-FFF2-40B4-BE49-F238E27FC236}">
                <a16:creationId xmlns:a16="http://schemas.microsoft.com/office/drawing/2014/main" id="{807C39C3-1F24-4640-8C8C-B21D439871EA}"/>
              </a:ext>
            </a:extLst>
          </p:cNvPr>
          <p:cNvSpPr txBox="1">
            <a:spLocks/>
          </p:cNvSpPr>
          <p:nvPr/>
        </p:nvSpPr>
        <p:spPr>
          <a:xfrm>
            <a:off x="3313526" y="2757577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IPC-HERMES-9852 as SMEMA++</a:t>
            </a:r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A5FD6828-1FEF-4512-847A-A729C477DAAC}"/>
              </a:ext>
            </a:extLst>
          </p:cNvPr>
          <p:cNvSpPr txBox="1">
            <a:spLocks/>
          </p:cNvSpPr>
          <p:nvPr/>
        </p:nvSpPr>
        <p:spPr>
          <a:xfrm>
            <a:off x="3313526" y="2229390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Overview: Why a new Interface?</a:t>
            </a:r>
          </a:p>
        </p:txBody>
      </p:sp>
      <p:sp>
        <p:nvSpPr>
          <p:cNvPr id="10" name="Textplatzhalter 21">
            <a:extLst>
              <a:ext uri="{FF2B5EF4-FFF2-40B4-BE49-F238E27FC236}">
                <a16:creationId xmlns:a16="http://schemas.microsoft.com/office/drawing/2014/main" id="{6A856E42-6B34-4AE8-AA90-3EE82E6FEF3F}"/>
              </a:ext>
            </a:extLst>
          </p:cNvPr>
          <p:cNvSpPr txBox="1">
            <a:spLocks/>
          </p:cNvSpPr>
          <p:nvPr/>
        </p:nvSpPr>
        <p:spPr>
          <a:xfrm>
            <a:off x="3313526" y="4342139"/>
            <a:ext cx="6721556" cy="480111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Relation IPC-HERMES-9852 to IPC-CFX-2591</a:t>
            </a:r>
          </a:p>
        </p:txBody>
      </p:sp>
      <p:sp>
        <p:nvSpPr>
          <p:cNvPr id="11" name="Textplatzhalter 21">
            <a:extLst>
              <a:ext uri="{FF2B5EF4-FFF2-40B4-BE49-F238E27FC236}">
                <a16:creationId xmlns:a16="http://schemas.microsoft.com/office/drawing/2014/main" id="{826D3B5A-1795-46AE-829B-3DD4ACE39DE0}"/>
              </a:ext>
            </a:extLst>
          </p:cNvPr>
          <p:cNvSpPr txBox="1">
            <a:spLocks/>
          </p:cNvSpPr>
          <p:nvPr/>
        </p:nvSpPr>
        <p:spPr>
          <a:xfrm>
            <a:off x="3313526" y="4882518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Summary of Benefits &amp; Members</a:t>
            </a:r>
          </a:p>
        </p:txBody>
      </p:sp>
    </p:spTree>
    <p:extLst>
      <p:ext uri="{BB962C8B-B14F-4D97-AF65-F5344CB8AC3E}">
        <p14:creationId xmlns:p14="http://schemas.microsoft.com/office/powerpoint/2010/main" val="734883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E574D59-585B-417C-B952-D483DEB968F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0252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9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F4F73CCE-830C-4585-862F-EADFF8F89950}"/>
              </a:ext>
            </a:extLst>
          </p:cNvPr>
          <p:cNvSpPr/>
          <p:nvPr/>
        </p:nvSpPr>
        <p:spPr>
          <a:xfrm>
            <a:off x="8594443" y="1573662"/>
            <a:ext cx="3600732" cy="2820207"/>
          </a:xfrm>
          <a:prstGeom prst="rect">
            <a:avLst/>
          </a:prstGeom>
          <a:gradFill flip="none" rotWithShape="1">
            <a:gsLst>
              <a:gs pos="6000">
                <a:srgbClr val="3C4F00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4D8D5C3A-4114-495B-814B-C2733C6FC03B}"/>
              </a:ext>
            </a:extLst>
          </p:cNvPr>
          <p:cNvSpPr/>
          <p:nvPr/>
        </p:nvSpPr>
        <p:spPr>
          <a:xfrm>
            <a:off x="176" y="1573664"/>
            <a:ext cx="8594267" cy="28202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FDBC8D7-4C71-4049-B513-24954AF2E5FE}"/>
              </a:ext>
            </a:extLst>
          </p:cNvPr>
          <p:cNvSpPr/>
          <p:nvPr/>
        </p:nvSpPr>
        <p:spPr>
          <a:xfrm>
            <a:off x="8981841" y="967580"/>
            <a:ext cx="3083313" cy="14193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feld 36">
            <a:extLst>
              <a:ext uri="{FF2B5EF4-FFF2-40B4-BE49-F238E27FC236}">
                <a16:creationId xmlns:a16="http://schemas.microsoft.com/office/drawing/2014/main" id="{3DFB4547-248C-43EB-9141-19C2B13B314A}"/>
              </a:ext>
            </a:extLst>
          </p:cNvPr>
          <p:cNvSpPr txBox="1"/>
          <p:nvPr/>
        </p:nvSpPr>
        <p:spPr>
          <a:xfrm>
            <a:off x="320634" y="1838052"/>
            <a:ext cx="1142406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Enabler of Industry 4.0 / Digital Factory Solutions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  <a:p>
            <a:pPr marL="268288" indent="-268288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World-wide Industrial IoT communication standard for assembly manufacturing</a:t>
            </a:r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Everyone has just one vertical interface for complete visibility, reducing costs and complexity</a:t>
            </a:r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Machine vendors can further optimize machine operation based on wider knowledge</a:t>
            </a:r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IT solutions work in a “plug and play” environment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CD69050-6D47-4A68-BF39-FA66F2818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824" y="3425031"/>
            <a:ext cx="9525" cy="95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23E510-1BD6-4FEF-B4D1-E751EED07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0529" y="1176735"/>
            <a:ext cx="2825936" cy="1098975"/>
          </a:xfrm>
          <a:prstGeom prst="rect">
            <a:avLst/>
          </a:prstGeom>
        </p:spPr>
      </p:pic>
      <p:pic>
        <p:nvPicPr>
          <p:cNvPr id="65" name="Picture 21">
            <a:extLst>
              <a:ext uri="{FF2B5EF4-FFF2-40B4-BE49-F238E27FC236}">
                <a16:creationId xmlns:a16="http://schemas.microsoft.com/office/drawing/2014/main" id="{2E61B911-B727-40CC-93C3-1E8108706E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</a:blip>
          <a:srcRect b="14141"/>
          <a:stretch/>
        </p:blipFill>
        <p:spPr>
          <a:xfrm>
            <a:off x="1337972" y="5121638"/>
            <a:ext cx="9519235" cy="1184162"/>
          </a:xfrm>
          <a:prstGeom prst="rect">
            <a:avLst/>
          </a:prstGeom>
        </p:spPr>
      </p:pic>
      <p:sp>
        <p:nvSpPr>
          <p:cNvPr id="66" name="Pfeil nach rechts 71">
            <a:extLst>
              <a:ext uri="{FF2B5EF4-FFF2-40B4-BE49-F238E27FC236}">
                <a16:creationId xmlns:a16="http://schemas.microsoft.com/office/drawing/2014/main" id="{920FEC07-3756-4B96-B4EC-CB0C5ABAA1E4}"/>
              </a:ext>
            </a:extLst>
          </p:cNvPr>
          <p:cNvSpPr/>
          <p:nvPr/>
        </p:nvSpPr>
        <p:spPr>
          <a:xfrm>
            <a:off x="1337972" y="5699097"/>
            <a:ext cx="9622304" cy="21772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7" name="Picture 26" descr="T:\ASM\18-2877-ASM Pitch\18-2877-ASM PPT Präsentation\__Logo_IPC CVX.png">
            <a:extLst>
              <a:ext uri="{FF2B5EF4-FFF2-40B4-BE49-F238E27FC236}">
                <a16:creationId xmlns:a16="http://schemas.microsoft.com/office/drawing/2014/main" id="{C3699E36-BF35-456A-A98E-1F9BE350A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40" y="4623296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7" descr="T:\ASM\18-2877-ASM Pitch\18-2877-ASM PPT Präsentation\__Logo_IPC CVX.png">
            <a:extLst>
              <a:ext uri="{FF2B5EF4-FFF2-40B4-BE49-F238E27FC236}">
                <a16:creationId xmlns:a16="http://schemas.microsoft.com/office/drawing/2014/main" id="{CDFD876C-6E7D-4DC1-A69D-FC31A1D4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6" y="4619874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8" descr="T:\ASM\18-2877-ASM Pitch\18-2877-ASM PPT Präsentation\__Logo_IPC CVX.png">
            <a:extLst>
              <a:ext uri="{FF2B5EF4-FFF2-40B4-BE49-F238E27FC236}">
                <a16:creationId xmlns:a16="http://schemas.microsoft.com/office/drawing/2014/main" id="{63087D8E-1E56-4968-8962-32D0E13A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95" y="4623296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9" descr="T:\ASM\18-2877-ASM Pitch\18-2877-ASM PPT Präsentation\__Logo_IPC CVX.png">
            <a:extLst>
              <a:ext uri="{FF2B5EF4-FFF2-40B4-BE49-F238E27FC236}">
                <a16:creationId xmlns:a16="http://schemas.microsoft.com/office/drawing/2014/main" id="{7DAC94D1-BE54-4A1B-849E-49616E48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18" y="4623296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0" descr="T:\ASM\18-2877-ASM Pitch\18-2877-ASM PPT Präsentation\__Logo_IPC CVX.png">
            <a:extLst>
              <a:ext uri="{FF2B5EF4-FFF2-40B4-BE49-F238E27FC236}">
                <a16:creationId xmlns:a16="http://schemas.microsoft.com/office/drawing/2014/main" id="{72128CFA-198C-4EFB-9731-806C66EB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78" y="4619874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1" descr="T:\ASM\18-2877-ASM Pitch\18-2877-ASM PPT Präsentation\__Logo_IPC CVX.png">
            <a:extLst>
              <a:ext uri="{FF2B5EF4-FFF2-40B4-BE49-F238E27FC236}">
                <a16:creationId xmlns:a16="http://schemas.microsoft.com/office/drawing/2014/main" id="{82D66A9A-8470-4E67-82C2-9DDBC1D5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287" y="4623296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Arrow: Right 32">
            <a:extLst>
              <a:ext uri="{FF2B5EF4-FFF2-40B4-BE49-F238E27FC236}">
                <a16:creationId xmlns:a16="http://schemas.microsoft.com/office/drawing/2014/main" id="{19EF3FAD-B2A5-4A2F-ACF1-693E672E60F3}"/>
              </a:ext>
            </a:extLst>
          </p:cNvPr>
          <p:cNvSpPr/>
          <p:nvPr/>
        </p:nvSpPr>
        <p:spPr>
          <a:xfrm rot="16200000">
            <a:off x="2064206" y="5044424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74" name="Arrow: Right 33">
            <a:extLst>
              <a:ext uri="{FF2B5EF4-FFF2-40B4-BE49-F238E27FC236}">
                <a16:creationId xmlns:a16="http://schemas.microsoft.com/office/drawing/2014/main" id="{9E346053-A383-4621-86D7-6B768F171275}"/>
              </a:ext>
            </a:extLst>
          </p:cNvPr>
          <p:cNvSpPr/>
          <p:nvPr/>
        </p:nvSpPr>
        <p:spPr>
          <a:xfrm rot="16200000">
            <a:off x="4540388" y="5041002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75" name="Arrow: Right 34">
            <a:extLst>
              <a:ext uri="{FF2B5EF4-FFF2-40B4-BE49-F238E27FC236}">
                <a16:creationId xmlns:a16="http://schemas.microsoft.com/office/drawing/2014/main" id="{7148F127-C0B8-4B54-ACE0-1F0FE36F0268}"/>
              </a:ext>
            </a:extLst>
          </p:cNvPr>
          <p:cNvSpPr/>
          <p:nvPr/>
        </p:nvSpPr>
        <p:spPr>
          <a:xfrm rot="16200000">
            <a:off x="2763779" y="5044424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76" name="Arrow: Right 35">
            <a:extLst>
              <a:ext uri="{FF2B5EF4-FFF2-40B4-BE49-F238E27FC236}">
                <a16:creationId xmlns:a16="http://schemas.microsoft.com/office/drawing/2014/main" id="{F274AF2D-324C-4319-9E41-CB8BE9FEBE83}"/>
              </a:ext>
            </a:extLst>
          </p:cNvPr>
          <p:cNvSpPr/>
          <p:nvPr/>
        </p:nvSpPr>
        <p:spPr>
          <a:xfrm rot="16200000">
            <a:off x="6608611" y="5041001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77" name="Arrow: Right 36">
            <a:extLst>
              <a:ext uri="{FF2B5EF4-FFF2-40B4-BE49-F238E27FC236}">
                <a16:creationId xmlns:a16="http://schemas.microsoft.com/office/drawing/2014/main" id="{FC912BDF-B56F-4FA8-917C-A312EF4C3048}"/>
              </a:ext>
            </a:extLst>
          </p:cNvPr>
          <p:cNvSpPr/>
          <p:nvPr/>
        </p:nvSpPr>
        <p:spPr>
          <a:xfrm rot="16200000">
            <a:off x="8169147" y="5044424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78" name="Arrow: Right 37">
            <a:extLst>
              <a:ext uri="{FF2B5EF4-FFF2-40B4-BE49-F238E27FC236}">
                <a16:creationId xmlns:a16="http://schemas.microsoft.com/office/drawing/2014/main" id="{199EC37D-58B4-4840-8871-5F9714F2A359}"/>
              </a:ext>
            </a:extLst>
          </p:cNvPr>
          <p:cNvSpPr/>
          <p:nvPr/>
        </p:nvSpPr>
        <p:spPr>
          <a:xfrm rot="16200000">
            <a:off x="9729680" y="5052199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pic>
        <p:nvPicPr>
          <p:cNvPr id="79" name="Picture 38">
            <a:extLst>
              <a:ext uri="{FF2B5EF4-FFF2-40B4-BE49-F238E27FC236}">
                <a16:creationId xmlns:a16="http://schemas.microsoft.com/office/drawing/2014/main" id="{6C963C20-439E-4B84-A0A1-A0B5F9854E5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2422039" y="5725087"/>
            <a:ext cx="237267" cy="165748"/>
          </a:xfrm>
          <a:prstGeom prst="rect">
            <a:avLst/>
          </a:prstGeom>
        </p:spPr>
      </p:pic>
      <p:pic>
        <p:nvPicPr>
          <p:cNvPr id="80" name="Picture 39">
            <a:extLst>
              <a:ext uri="{FF2B5EF4-FFF2-40B4-BE49-F238E27FC236}">
                <a16:creationId xmlns:a16="http://schemas.microsoft.com/office/drawing/2014/main" id="{781202FB-2809-408C-BD69-44D2588EA1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3096268" y="5727002"/>
            <a:ext cx="237267" cy="165748"/>
          </a:xfrm>
          <a:prstGeom prst="rect">
            <a:avLst/>
          </a:prstGeom>
        </p:spPr>
      </p:pic>
      <p:pic>
        <p:nvPicPr>
          <p:cNvPr id="81" name="Picture 40">
            <a:extLst>
              <a:ext uri="{FF2B5EF4-FFF2-40B4-BE49-F238E27FC236}">
                <a16:creationId xmlns:a16="http://schemas.microsoft.com/office/drawing/2014/main" id="{6DBACC38-6BDD-4E33-A5E5-864597FCAF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6244452" y="5725341"/>
            <a:ext cx="237267" cy="165748"/>
          </a:xfrm>
          <a:prstGeom prst="rect">
            <a:avLst/>
          </a:prstGeom>
        </p:spPr>
      </p:pic>
      <p:pic>
        <p:nvPicPr>
          <p:cNvPr id="82" name="Picture 41">
            <a:extLst>
              <a:ext uri="{FF2B5EF4-FFF2-40B4-BE49-F238E27FC236}">
                <a16:creationId xmlns:a16="http://schemas.microsoft.com/office/drawing/2014/main" id="{32ED2457-E8EE-41BB-A41D-02F913572EE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6887749" y="5725341"/>
            <a:ext cx="237267" cy="165748"/>
          </a:xfrm>
          <a:prstGeom prst="rect">
            <a:avLst/>
          </a:prstGeom>
        </p:spPr>
      </p:pic>
      <p:pic>
        <p:nvPicPr>
          <p:cNvPr id="83" name="Picture 42">
            <a:extLst>
              <a:ext uri="{FF2B5EF4-FFF2-40B4-BE49-F238E27FC236}">
                <a16:creationId xmlns:a16="http://schemas.microsoft.com/office/drawing/2014/main" id="{B05C9CEE-5A76-4AFA-8654-7C1B8C2FA6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9392636" y="5725087"/>
            <a:ext cx="237267" cy="165748"/>
          </a:xfrm>
          <a:prstGeom prst="rect">
            <a:avLst/>
          </a:prstGeom>
        </p:spPr>
      </p:pic>
      <p:pic>
        <p:nvPicPr>
          <p:cNvPr id="84" name="Picture 43">
            <a:extLst>
              <a:ext uri="{FF2B5EF4-FFF2-40B4-BE49-F238E27FC236}">
                <a16:creationId xmlns:a16="http://schemas.microsoft.com/office/drawing/2014/main" id="{1A8311AB-63B6-44A1-A100-0C591EF655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10078624" y="5726302"/>
            <a:ext cx="237267" cy="165748"/>
          </a:xfrm>
          <a:prstGeom prst="rect">
            <a:avLst/>
          </a:prstGeom>
        </p:spPr>
      </p:pic>
      <p:pic>
        <p:nvPicPr>
          <p:cNvPr id="85" name="Picture 41">
            <a:extLst>
              <a:ext uri="{FF2B5EF4-FFF2-40B4-BE49-F238E27FC236}">
                <a16:creationId xmlns:a16="http://schemas.microsoft.com/office/drawing/2014/main" id="{28CFD39F-D61A-4167-AD0F-BE4EA35BAAE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11075754" y="5592861"/>
            <a:ext cx="581103" cy="405942"/>
          </a:xfrm>
          <a:prstGeom prst="rect">
            <a:avLst/>
          </a:prstGeom>
        </p:spPr>
      </p:pic>
      <p:pic>
        <p:nvPicPr>
          <p:cNvPr id="86" name="Picture 41">
            <a:extLst>
              <a:ext uri="{FF2B5EF4-FFF2-40B4-BE49-F238E27FC236}">
                <a16:creationId xmlns:a16="http://schemas.microsoft.com/office/drawing/2014/main" id="{8EAECAF6-7FC6-455A-9BAE-388E198AA59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598699" y="5604990"/>
            <a:ext cx="581103" cy="405942"/>
          </a:xfrm>
          <a:prstGeom prst="rect">
            <a:avLst/>
          </a:prstGeom>
        </p:spPr>
      </p:pic>
      <p:sp>
        <p:nvSpPr>
          <p:cNvPr id="87" name="Date Placeholder 2">
            <a:extLst>
              <a:ext uri="{FF2B5EF4-FFF2-40B4-BE49-F238E27FC236}">
                <a16:creationId xmlns:a16="http://schemas.microsoft.com/office/drawing/2014/main" id="{92FD2217-46A3-403C-B6C9-F610185A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328" y="6663383"/>
            <a:ext cx="9648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88" name="Slide Number Placeholder 3">
            <a:extLst>
              <a:ext uri="{FF2B5EF4-FFF2-40B4-BE49-F238E27FC236}">
                <a16:creationId xmlns:a16="http://schemas.microsoft.com/office/drawing/2014/main" id="{6D23ABCF-020B-4373-B650-08D5F911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528" y="6663383"/>
            <a:ext cx="4680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A9658241-2BDC-491A-AD71-99A5F95463D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0104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F0B62A86-D246-4375-B06E-7D3A16DDA9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831BF9-1678-4D56-87F7-94DF6F63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IPC-HERMES-9852 to IPC-CFX-2591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017E6-E1A1-47F0-A71E-5C12F2A7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5473C3-7A24-4638-AF81-4FCC83E5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80E1E1A2-3BD2-4556-9DF5-2DC13401D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422" y="1827121"/>
            <a:ext cx="6083298" cy="3937910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sz="1800" dirty="0"/>
              <a:t>IPC-HERMES-9852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21</a:t>
            </a:r>
            <a:r>
              <a:rPr lang="en-US" baseline="30000" dirty="0"/>
              <a:t>st</a:t>
            </a:r>
            <a:r>
              <a:rPr lang="en-US" dirty="0"/>
              <a:t> century SMEMA replacement using TCP/IP </a:t>
            </a:r>
            <a:br>
              <a:rPr lang="en-US" dirty="0"/>
            </a:br>
            <a:r>
              <a:rPr lang="en-US" dirty="0"/>
              <a:t>for point to point M-to-M connection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Provides advanced, yet “light”, in-line messaging to support exchange of PCBs and data between machines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Will drastically simplify the line management / supervision </a:t>
            </a:r>
            <a:br>
              <a:rPr lang="en-US" dirty="0"/>
            </a:br>
            <a:r>
              <a:rPr lang="en-US" dirty="0"/>
              <a:t>from a higher-level systems perspective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endParaRPr lang="de-DE" dirty="0"/>
          </a:p>
        </p:txBody>
      </p:sp>
      <p:sp>
        <p:nvSpPr>
          <p:cNvPr id="45" name="Textplatzhalter 5">
            <a:extLst>
              <a:ext uri="{FF2B5EF4-FFF2-40B4-BE49-F238E27FC236}">
                <a16:creationId xmlns:a16="http://schemas.microsoft.com/office/drawing/2014/main" id="{43E512B9-EE88-4854-9A57-864149B567B2}"/>
              </a:ext>
            </a:extLst>
          </p:cNvPr>
          <p:cNvSpPr txBox="1">
            <a:spLocks/>
          </p:cNvSpPr>
          <p:nvPr/>
        </p:nvSpPr>
        <p:spPr>
          <a:xfrm>
            <a:off x="6802434" y="1816719"/>
            <a:ext cx="5165447" cy="20647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45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IPC-CFX-2591 or any other vertical channel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Provides “vertical” machine messaging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Provides horizontal machine-to-machine messages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For Industry 4.0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Not for SMEMA or board handling &amp; board ID tracking</a:t>
            </a:r>
          </a:p>
          <a:p>
            <a:pPr>
              <a:spcAft>
                <a:spcPts val="600"/>
              </a:spcAft>
            </a:pPr>
            <a:endParaRPr lang="de-DE" sz="1600" dirty="0"/>
          </a:p>
        </p:txBody>
      </p:sp>
      <p:pic>
        <p:nvPicPr>
          <p:cNvPr id="46" name="Picture 21">
            <a:extLst>
              <a:ext uri="{FF2B5EF4-FFF2-40B4-BE49-F238E27FC236}">
                <a16:creationId xmlns:a16="http://schemas.microsoft.com/office/drawing/2014/main" id="{AFDFE079-C08D-43D4-95F6-984D50004C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</a:blip>
          <a:srcRect b="14141"/>
          <a:stretch/>
        </p:blipFill>
        <p:spPr>
          <a:xfrm>
            <a:off x="1337972" y="5121638"/>
            <a:ext cx="9519235" cy="1184162"/>
          </a:xfrm>
          <a:prstGeom prst="rect">
            <a:avLst/>
          </a:prstGeom>
        </p:spPr>
      </p:pic>
      <p:sp>
        <p:nvSpPr>
          <p:cNvPr id="47" name="Pfeil nach rechts 71">
            <a:extLst>
              <a:ext uri="{FF2B5EF4-FFF2-40B4-BE49-F238E27FC236}">
                <a16:creationId xmlns:a16="http://schemas.microsoft.com/office/drawing/2014/main" id="{6CB8DB54-8BDF-4247-BB10-37D1CDA85B99}"/>
              </a:ext>
            </a:extLst>
          </p:cNvPr>
          <p:cNvSpPr/>
          <p:nvPr/>
        </p:nvSpPr>
        <p:spPr>
          <a:xfrm>
            <a:off x="1337972" y="5699097"/>
            <a:ext cx="9622304" cy="21772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8946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8" name="Picture 26" descr="T:\ASM\18-2877-ASM Pitch\18-2877-ASM PPT Präsentation\__Logo_IPC CVX.png">
            <a:extLst>
              <a:ext uri="{FF2B5EF4-FFF2-40B4-BE49-F238E27FC236}">
                <a16:creationId xmlns:a16="http://schemas.microsoft.com/office/drawing/2014/main" id="{8D7849F6-4364-4FF6-852A-BF0AFD62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40" y="4623296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7" descr="T:\ASM\18-2877-ASM Pitch\18-2877-ASM PPT Präsentation\__Logo_IPC CVX.png">
            <a:extLst>
              <a:ext uri="{FF2B5EF4-FFF2-40B4-BE49-F238E27FC236}">
                <a16:creationId xmlns:a16="http://schemas.microsoft.com/office/drawing/2014/main" id="{DC167D0D-C4E0-479B-AF21-D4495C56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6" y="4619874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T:\ASM\18-2877-ASM Pitch\18-2877-ASM PPT Präsentation\__Logo_IPC CVX.png">
            <a:extLst>
              <a:ext uri="{FF2B5EF4-FFF2-40B4-BE49-F238E27FC236}">
                <a16:creationId xmlns:a16="http://schemas.microsoft.com/office/drawing/2014/main" id="{9D7D7DC1-FA65-4B41-A11E-A1E2BF2B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95" y="4623296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9" descr="T:\ASM\18-2877-ASM Pitch\18-2877-ASM PPT Präsentation\__Logo_IPC CVX.png">
            <a:extLst>
              <a:ext uri="{FF2B5EF4-FFF2-40B4-BE49-F238E27FC236}">
                <a16:creationId xmlns:a16="http://schemas.microsoft.com/office/drawing/2014/main" id="{9F604241-311E-423B-9D24-8610C6D3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18" y="4623296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0" descr="T:\ASM\18-2877-ASM Pitch\18-2877-ASM PPT Präsentation\__Logo_IPC CVX.png">
            <a:extLst>
              <a:ext uri="{FF2B5EF4-FFF2-40B4-BE49-F238E27FC236}">
                <a16:creationId xmlns:a16="http://schemas.microsoft.com/office/drawing/2014/main" id="{C3C8C01D-6F94-420D-9260-04E923B4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78" y="4619874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1" descr="T:\ASM\18-2877-ASM Pitch\18-2877-ASM PPT Präsentation\__Logo_IPC CVX.png">
            <a:extLst>
              <a:ext uri="{FF2B5EF4-FFF2-40B4-BE49-F238E27FC236}">
                <a16:creationId xmlns:a16="http://schemas.microsoft.com/office/drawing/2014/main" id="{5A50F4B2-7715-41A5-BFA2-12AE92190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287" y="4623296"/>
            <a:ext cx="569165" cy="3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rrow: Right 32">
            <a:extLst>
              <a:ext uri="{FF2B5EF4-FFF2-40B4-BE49-F238E27FC236}">
                <a16:creationId xmlns:a16="http://schemas.microsoft.com/office/drawing/2014/main" id="{B22911D0-FC78-4190-9222-B2C47A9981DD}"/>
              </a:ext>
            </a:extLst>
          </p:cNvPr>
          <p:cNvSpPr/>
          <p:nvPr/>
        </p:nvSpPr>
        <p:spPr>
          <a:xfrm rot="16200000">
            <a:off x="2064206" y="5044424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55" name="Arrow: Right 33">
            <a:extLst>
              <a:ext uri="{FF2B5EF4-FFF2-40B4-BE49-F238E27FC236}">
                <a16:creationId xmlns:a16="http://schemas.microsoft.com/office/drawing/2014/main" id="{9B5F22AF-2865-48E7-8CB8-0B1437281D9D}"/>
              </a:ext>
            </a:extLst>
          </p:cNvPr>
          <p:cNvSpPr/>
          <p:nvPr/>
        </p:nvSpPr>
        <p:spPr>
          <a:xfrm rot="16200000">
            <a:off x="4540388" y="5041002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56" name="Arrow: Right 34">
            <a:extLst>
              <a:ext uri="{FF2B5EF4-FFF2-40B4-BE49-F238E27FC236}">
                <a16:creationId xmlns:a16="http://schemas.microsoft.com/office/drawing/2014/main" id="{837EC26F-EA8A-45AE-8016-AEBEA1FFE18E}"/>
              </a:ext>
            </a:extLst>
          </p:cNvPr>
          <p:cNvSpPr/>
          <p:nvPr/>
        </p:nvSpPr>
        <p:spPr>
          <a:xfrm rot="16200000">
            <a:off x="2763779" y="5044424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57" name="Arrow: Right 35">
            <a:extLst>
              <a:ext uri="{FF2B5EF4-FFF2-40B4-BE49-F238E27FC236}">
                <a16:creationId xmlns:a16="http://schemas.microsoft.com/office/drawing/2014/main" id="{3CA54D3E-87A3-4554-8EF8-794BBE012639}"/>
              </a:ext>
            </a:extLst>
          </p:cNvPr>
          <p:cNvSpPr/>
          <p:nvPr/>
        </p:nvSpPr>
        <p:spPr>
          <a:xfrm rot="16200000">
            <a:off x="6608611" y="5041001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58" name="Arrow: Right 36">
            <a:extLst>
              <a:ext uri="{FF2B5EF4-FFF2-40B4-BE49-F238E27FC236}">
                <a16:creationId xmlns:a16="http://schemas.microsoft.com/office/drawing/2014/main" id="{DA565BDB-E98D-4EFC-B3B4-F298BDC971F5}"/>
              </a:ext>
            </a:extLst>
          </p:cNvPr>
          <p:cNvSpPr/>
          <p:nvPr/>
        </p:nvSpPr>
        <p:spPr>
          <a:xfrm rot="16200000">
            <a:off x="8169147" y="5044424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59" name="Arrow: Right 37">
            <a:extLst>
              <a:ext uri="{FF2B5EF4-FFF2-40B4-BE49-F238E27FC236}">
                <a16:creationId xmlns:a16="http://schemas.microsoft.com/office/drawing/2014/main" id="{2751BE96-B83E-4118-84FD-25D990F04D03}"/>
              </a:ext>
            </a:extLst>
          </p:cNvPr>
          <p:cNvSpPr/>
          <p:nvPr/>
        </p:nvSpPr>
        <p:spPr>
          <a:xfrm rot="16200000">
            <a:off x="9729680" y="5052199"/>
            <a:ext cx="226376" cy="161271"/>
          </a:xfrm>
          <a:prstGeom prst="rightArrow">
            <a:avLst/>
          </a:prstGeom>
          <a:solidFill>
            <a:srgbClr val="537287"/>
          </a:solidFill>
          <a:ln>
            <a:solidFill>
              <a:srgbClr val="537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pic>
        <p:nvPicPr>
          <p:cNvPr id="60" name="Picture 38">
            <a:extLst>
              <a:ext uri="{FF2B5EF4-FFF2-40B4-BE49-F238E27FC236}">
                <a16:creationId xmlns:a16="http://schemas.microsoft.com/office/drawing/2014/main" id="{4D1006FB-4B15-4BB3-937A-325EF5B125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2422039" y="5725087"/>
            <a:ext cx="237267" cy="165748"/>
          </a:xfrm>
          <a:prstGeom prst="rect">
            <a:avLst/>
          </a:prstGeom>
        </p:spPr>
      </p:pic>
      <p:pic>
        <p:nvPicPr>
          <p:cNvPr id="61" name="Picture 39">
            <a:extLst>
              <a:ext uri="{FF2B5EF4-FFF2-40B4-BE49-F238E27FC236}">
                <a16:creationId xmlns:a16="http://schemas.microsoft.com/office/drawing/2014/main" id="{D93BBAE8-A19B-47BE-B81E-F2BF891CA4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3096268" y="5727002"/>
            <a:ext cx="237267" cy="165748"/>
          </a:xfrm>
          <a:prstGeom prst="rect">
            <a:avLst/>
          </a:prstGeom>
        </p:spPr>
      </p:pic>
      <p:pic>
        <p:nvPicPr>
          <p:cNvPr id="62" name="Picture 40">
            <a:extLst>
              <a:ext uri="{FF2B5EF4-FFF2-40B4-BE49-F238E27FC236}">
                <a16:creationId xmlns:a16="http://schemas.microsoft.com/office/drawing/2014/main" id="{818D2460-FE48-4F71-9764-11B00497BE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6244452" y="5725341"/>
            <a:ext cx="237267" cy="165748"/>
          </a:xfrm>
          <a:prstGeom prst="rect">
            <a:avLst/>
          </a:prstGeom>
        </p:spPr>
      </p:pic>
      <p:pic>
        <p:nvPicPr>
          <p:cNvPr id="63" name="Picture 41">
            <a:extLst>
              <a:ext uri="{FF2B5EF4-FFF2-40B4-BE49-F238E27FC236}">
                <a16:creationId xmlns:a16="http://schemas.microsoft.com/office/drawing/2014/main" id="{77A5AA84-26B3-4BD4-B5DA-560B1231E4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6887749" y="5725341"/>
            <a:ext cx="237267" cy="165748"/>
          </a:xfrm>
          <a:prstGeom prst="rect">
            <a:avLst/>
          </a:prstGeom>
        </p:spPr>
      </p:pic>
      <p:pic>
        <p:nvPicPr>
          <p:cNvPr id="64" name="Picture 42">
            <a:extLst>
              <a:ext uri="{FF2B5EF4-FFF2-40B4-BE49-F238E27FC236}">
                <a16:creationId xmlns:a16="http://schemas.microsoft.com/office/drawing/2014/main" id="{0A890535-9596-42A1-89ED-66B6B28C991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9392636" y="5725087"/>
            <a:ext cx="237267" cy="165748"/>
          </a:xfrm>
          <a:prstGeom prst="rect">
            <a:avLst/>
          </a:prstGeom>
        </p:spPr>
      </p:pic>
      <p:pic>
        <p:nvPicPr>
          <p:cNvPr id="65" name="Picture 43">
            <a:extLst>
              <a:ext uri="{FF2B5EF4-FFF2-40B4-BE49-F238E27FC236}">
                <a16:creationId xmlns:a16="http://schemas.microsoft.com/office/drawing/2014/main" id="{181DB95F-7243-43E5-8F19-52ADEA7D3DD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10078624" y="5726302"/>
            <a:ext cx="237267" cy="165748"/>
          </a:xfrm>
          <a:prstGeom prst="rect">
            <a:avLst/>
          </a:prstGeom>
        </p:spPr>
      </p:pic>
      <p:pic>
        <p:nvPicPr>
          <p:cNvPr id="66" name="Picture 41">
            <a:extLst>
              <a:ext uri="{FF2B5EF4-FFF2-40B4-BE49-F238E27FC236}">
                <a16:creationId xmlns:a16="http://schemas.microsoft.com/office/drawing/2014/main" id="{AD79179C-CCFC-4BB4-898F-D822F518FA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11075754" y="5592861"/>
            <a:ext cx="581103" cy="405942"/>
          </a:xfrm>
          <a:prstGeom prst="rect">
            <a:avLst/>
          </a:prstGeom>
        </p:spPr>
      </p:pic>
      <p:pic>
        <p:nvPicPr>
          <p:cNvPr id="67" name="Picture 41">
            <a:extLst>
              <a:ext uri="{FF2B5EF4-FFF2-40B4-BE49-F238E27FC236}">
                <a16:creationId xmlns:a16="http://schemas.microsoft.com/office/drawing/2014/main" id="{878CF419-5BEB-40D2-AEC8-DB2FFDBA70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598699" y="5604990"/>
            <a:ext cx="581103" cy="40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4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215108C-61E1-4F7D-9605-F46EDC4151E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215108C-61E1-4F7D-9605-F46EDC4151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074E41-DFD5-41E4-AA09-58D2C327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DD980-550F-4BB1-840C-964FF13B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921FD-6AF6-4A46-B63B-6DC138D6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9204330F-C5AD-4AC0-88A8-9CB1F8F7EBD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0" name="Textplatzhalter 21">
            <a:extLst>
              <a:ext uri="{FF2B5EF4-FFF2-40B4-BE49-F238E27FC236}">
                <a16:creationId xmlns:a16="http://schemas.microsoft.com/office/drawing/2014/main" id="{6B4D5B92-65D8-4470-A52B-BABFFD309147}"/>
              </a:ext>
            </a:extLst>
          </p:cNvPr>
          <p:cNvSpPr txBox="1">
            <a:spLocks/>
          </p:cNvSpPr>
          <p:nvPr/>
        </p:nvSpPr>
        <p:spPr>
          <a:xfrm>
            <a:off x="3313526" y="3813952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Enabled by IPC-HERMES-9852 – Factory Multivendor Workflows</a:t>
            </a:r>
          </a:p>
        </p:txBody>
      </p:sp>
      <p:sp>
        <p:nvSpPr>
          <p:cNvPr id="21" name="Textplatzhalter 22">
            <a:extLst>
              <a:ext uri="{FF2B5EF4-FFF2-40B4-BE49-F238E27FC236}">
                <a16:creationId xmlns:a16="http://schemas.microsoft.com/office/drawing/2014/main" id="{40246829-E8DF-4662-AB2A-9A56E982313E}"/>
              </a:ext>
            </a:extLst>
          </p:cNvPr>
          <p:cNvSpPr txBox="1">
            <a:spLocks/>
          </p:cNvSpPr>
          <p:nvPr/>
        </p:nvSpPr>
        <p:spPr>
          <a:xfrm>
            <a:off x="3313526" y="3285765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IPC-HERMES-9852 can do much more </a:t>
            </a:r>
          </a:p>
        </p:txBody>
      </p:sp>
      <p:sp>
        <p:nvSpPr>
          <p:cNvPr id="22" name="Textplatzhalter 23">
            <a:extLst>
              <a:ext uri="{FF2B5EF4-FFF2-40B4-BE49-F238E27FC236}">
                <a16:creationId xmlns:a16="http://schemas.microsoft.com/office/drawing/2014/main" id="{807C39C3-1F24-4640-8C8C-B21D439871EA}"/>
              </a:ext>
            </a:extLst>
          </p:cNvPr>
          <p:cNvSpPr txBox="1">
            <a:spLocks/>
          </p:cNvSpPr>
          <p:nvPr/>
        </p:nvSpPr>
        <p:spPr>
          <a:xfrm>
            <a:off x="3313526" y="2757577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IPC-HERMES-9852 as SMEMA++</a:t>
            </a:r>
          </a:p>
        </p:txBody>
      </p:sp>
      <p:sp>
        <p:nvSpPr>
          <p:cNvPr id="23" name="Textplatzhalter 24">
            <a:extLst>
              <a:ext uri="{FF2B5EF4-FFF2-40B4-BE49-F238E27FC236}">
                <a16:creationId xmlns:a16="http://schemas.microsoft.com/office/drawing/2014/main" id="{A5FD6828-1FEF-4512-847A-A729C477DAAC}"/>
              </a:ext>
            </a:extLst>
          </p:cNvPr>
          <p:cNvSpPr txBox="1">
            <a:spLocks/>
          </p:cNvSpPr>
          <p:nvPr/>
        </p:nvSpPr>
        <p:spPr>
          <a:xfrm>
            <a:off x="3313526" y="2229390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Overview: Why a new Interface?</a:t>
            </a:r>
          </a:p>
        </p:txBody>
      </p:sp>
      <p:sp>
        <p:nvSpPr>
          <p:cNvPr id="10" name="Textplatzhalter 21">
            <a:extLst>
              <a:ext uri="{FF2B5EF4-FFF2-40B4-BE49-F238E27FC236}">
                <a16:creationId xmlns:a16="http://schemas.microsoft.com/office/drawing/2014/main" id="{6A856E42-6B34-4AE8-AA90-3EE82E6FEF3F}"/>
              </a:ext>
            </a:extLst>
          </p:cNvPr>
          <p:cNvSpPr txBox="1">
            <a:spLocks/>
          </p:cNvSpPr>
          <p:nvPr/>
        </p:nvSpPr>
        <p:spPr>
          <a:xfrm>
            <a:off x="3313526" y="4342139"/>
            <a:ext cx="6721556" cy="480111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Relation IPC-HERMES-9852 to IPC-CFX-2591</a:t>
            </a:r>
          </a:p>
        </p:txBody>
      </p:sp>
      <p:sp>
        <p:nvSpPr>
          <p:cNvPr id="11" name="Textplatzhalter 21">
            <a:extLst>
              <a:ext uri="{FF2B5EF4-FFF2-40B4-BE49-F238E27FC236}">
                <a16:creationId xmlns:a16="http://schemas.microsoft.com/office/drawing/2014/main" id="{826D3B5A-1795-46AE-829B-3DD4ACE39DE0}"/>
              </a:ext>
            </a:extLst>
          </p:cNvPr>
          <p:cNvSpPr txBox="1">
            <a:spLocks/>
          </p:cNvSpPr>
          <p:nvPr/>
        </p:nvSpPr>
        <p:spPr>
          <a:xfrm>
            <a:off x="3313526" y="4882518"/>
            <a:ext cx="6721556" cy="480111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defPPr>
              <a:defRPr lang="en-US"/>
            </a:defPPr>
            <a:lvl1pPr indent="0" defTabSz="914400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defTabSz="914400">
              <a:spcBef>
                <a:spcPts val="1200"/>
              </a:spcBef>
              <a:buFont typeface="+mj-lt"/>
              <a:buNone/>
              <a:defRPr sz="1200" b="1"/>
            </a:lvl2pPr>
            <a:lvl3pPr marL="1368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3pPr>
            <a:lvl4pPr marL="2736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/>
            </a:lvl4pPr>
            <a:lvl5pPr marL="410400" indent="-136800" defTabSz="914400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Summary of Benefits &amp; Members</a:t>
            </a:r>
          </a:p>
        </p:txBody>
      </p:sp>
    </p:spTree>
    <p:extLst>
      <p:ext uri="{BB962C8B-B14F-4D97-AF65-F5344CB8AC3E}">
        <p14:creationId xmlns:p14="http://schemas.microsoft.com/office/powerpoint/2010/main" val="1464768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9C53F3AC-CA1A-4B23-B592-9FA4F8D019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8520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2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735709B5-A2CE-4C3D-9868-E8DC390365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97E4C-3319-464D-9966-3426FF92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Benefits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CB695-8144-47AB-A418-578437B3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AFBBE-7FD9-4E06-99CE-17148602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31780F25-1AF7-4B0D-936C-BC4A242361B9}"/>
              </a:ext>
            </a:extLst>
          </p:cNvPr>
          <p:cNvSpPr txBox="1">
            <a:spLocks/>
          </p:cNvSpPr>
          <p:nvPr/>
        </p:nvSpPr>
        <p:spPr>
          <a:xfrm>
            <a:off x="400357" y="1713696"/>
            <a:ext cx="6561999" cy="445303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Provides PCB Unique ID tracking along the SMT Line </a:t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stable PCB - data connection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Saves barcode readers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Provides barcode and / or Product Type Id to host systems (automatic recipe / program download)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Provides PCB width to host systems </a:t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(automatic conveyor width adjustment)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Whisper inks spots, barcodes and fiducials </a:t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across 3</a:t>
            </a:r>
            <a:r>
              <a:rPr lang="en-US" sz="1600" b="0" baseline="30000" dirty="0">
                <a:solidFill>
                  <a:schemeClr val="bg1"/>
                </a:solidFill>
              </a:rPr>
              <a:t>rd</a:t>
            </a:r>
            <a:r>
              <a:rPr lang="en-US" sz="1600" b="0" dirty="0">
                <a:solidFill>
                  <a:schemeClr val="bg1"/>
                </a:solidFill>
              </a:rPr>
              <a:t> party equipment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Supports single to dual lane conveyors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Station-based traceability instead of line-based traceability </a:t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without re-reading of Barcodes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</a:rPr>
              <a:t>Enables Multi-Vendor factory workflows </a:t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(i.e. Interlocking, Product Changes via BC or Product Type ID)</a:t>
            </a:r>
          </a:p>
          <a:p>
            <a:pPr lvl="1"/>
            <a:endParaRPr lang="en-US" sz="1600" b="0" dirty="0">
              <a:solidFill>
                <a:schemeClr val="bg1"/>
              </a:solidFill>
            </a:endParaRPr>
          </a:p>
          <a:p>
            <a:pPr marL="228646" indent="-228646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2123D711-07F2-426D-8B91-03E672FCFC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63" b="90000" l="2332" r="97948">
                        <a14:foregroundMark x1="8862" y1="88519" x2="4104" y2="40370"/>
                        <a14:foregroundMark x1="4291" y1="35556" x2="4011" y2="19259"/>
                        <a14:foregroundMark x1="22295" y1="35926" x2="22295" y2="24074"/>
                        <a14:foregroundMark x1="17910" y1="87407" x2="17910" y2="81481"/>
                        <a14:foregroundMark x1="9608" y1="82222" x2="10634" y2="75926"/>
                        <a14:foregroundMark x1="25187" y1="83704" x2="25187" y2="77037"/>
                        <a14:foregroundMark x1="32665" y1="29259" x2="32556" y2="25926"/>
                        <a14:foregroundMark x1="32726" y1="31111" x2="32665" y2="29259"/>
                        <a14:foregroundMark x1="32836" y1="34444" x2="32726" y2="31111"/>
                        <a14:foregroundMark x1="36847" y1="32963" x2="46549" y2="25556"/>
                        <a14:foregroundMark x1="45709" y1="22963" x2="45149" y2="15556"/>
                        <a14:foregroundMark x1="41978" y1="28519" x2="41791" y2="20741"/>
                        <a14:foregroundMark x1="36660" y1="28519" x2="36007" y2="22963"/>
                        <a14:foregroundMark x1="40205" y1="27778" x2="39366" y2="26667"/>
                        <a14:foregroundMark x1="62593" y1="16296" x2="88340" y2="5185"/>
                        <a14:foregroundMark x1="92817" y1="24815" x2="96735" y2="21481"/>
                        <a14:foregroundMark x1="96828" y1="10000" x2="98041" y2="30000"/>
                        <a14:foregroundMark x1="2425" y1="78889" x2="2892" y2="58519"/>
                        <a14:foregroundMark x1="60261" y1="21852" x2="60354" y2="18148"/>
                        <a14:foregroundMark x1="61194" y1="20000" x2="60541" y2="2963"/>
                        <a14:foregroundMark x1="39832" y1="26296" x2="39832" y2="25556"/>
                        <a14:foregroundMark x1="36007" y1="28148" x2="35075" y2="26667"/>
                        <a14:foregroundMark x1="67724" y1="14074" x2="63246" y2="12963"/>
                        <a14:foregroundMark x1="69030" y1="12963" x2="67257" y2="12593"/>
                        <a14:backgroundMark x1="33302" y1="31111" x2="33302" y2="31111"/>
                        <a14:backgroundMark x1="33302" y1="34444" x2="33302" y2="34444"/>
                        <a14:backgroundMark x1="33116" y1="29259" x2="33116" y2="29259"/>
                        <a14:backgroundMark x1="63246" y1="6296" x2="63246" y2="6296"/>
                        <a14:backgroundMark x1="65112" y1="6296" x2="65112" y2="6296"/>
                        <a14:backgroundMark x1="67724" y1="5556" x2="67724" y2="5556"/>
                        <a14:backgroundMark x1="70056" y1="5185" x2="70056" y2="5185"/>
                        <a14:backgroundMark x1="70336" y1="5185" x2="70336" y2="5185"/>
                        <a14:backgroundMark x1="74720" y1="4074" x2="74720" y2="4074"/>
                        <a14:backgroundMark x1="79011" y1="2963" x2="79011" y2="2963"/>
                        <a14:backgroundMark x1="82369" y1="1852" x2="82369" y2="1852"/>
                        <a14:backgroundMark x1="77519" y1="1852" x2="77519" y2="1852"/>
                        <a14:backgroundMark x1="83675" y1="1852" x2="83675" y2="1852"/>
                        <a14:backgroundMark x1="89552" y1="1481" x2="95896" y2="741"/>
                        <a14:backgroundMark x1="70896" y1="1852" x2="62407" y2="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16" y="4061478"/>
            <a:ext cx="5572639" cy="140356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A00CDE4-702A-4CBB-9817-725370C35BC5}"/>
              </a:ext>
            </a:extLst>
          </p:cNvPr>
          <p:cNvSpPr/>
          <p:nvPr/>
        </p:nvSpPr>
        <p:spPr>
          <a:xfrm>
            <a:off x="6779982" y="4763258"/>
            <a:ext cx="816280" cy="382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UID</a:t>
            </a:r>
            <a:endParaRPr lang="de-DE" sz="3201" b="1" dirty="0">
              <a:solidFill>
                <a:schemeClr val="tx1"/>
              </a:solidFill>
            </a:endParaRPr>
          </a:p>
        </p:txBody>
      </p:sp>
      <p:pic>
        <p:nvPicPr>
          <p:cNvPr id="15" name="Grafik 28">
            <a:extLst>
              <a:ext uri="{FF2B5EF4-FFF2-40B4-BE49-F238E27FC236}">
                <a16:creationId xmlns:a16="http://schemas.microsoft.com/office/drawing/2014/main" id="{F5897EDA-1EE6-4813-B450-25AE90E246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2124" y="1983001"/>
            <a:ext cx="1075575" cy="1324657"/>
          </a:xfrm>
          <a:prstGeom prst="rect">
            <a:avLst/>
          </a:prstGeom>
        </p:spPr>
      </p:pic>
      <p:pic>
        <p:nvPicPr>
          <p:cNvPr id="16" name="Grafik 34">
            <a:extLst>
              <a:ext uri="{FF2B5EF4-FFF2-40B4-BE49-F238E27FC236}">
                <a16:creationId xmlns:a16="http://schemas.microsoft.com/office/drawing/2014/main" id="{04E5E2C0-F6CB-4EA4-8C4D-5F16770DFF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61" y="4125588"/>
            <a:ext cx="543874" cy="543874"/>
          </a:xfrm>
          <a:prstGeom prst="rect">
            <a:avLst/>
          </a:prstGeom>
        </p:spPr>
      </p:pic>
      <p:pic>
        <p:nvPicPr>
          <p:cNvPr id="17" name="Grafik 34">
            <a:extLst>
              <a:ext uri="{FF2B5EF4-FFF2-40B4-BE49-F238E27FC236}">
                <a16:creationId xmlns:a16="http://schemas.microsoft.com/office/drawing/2014/main" id="{44135663-368F-4C61-90E4-B41A9E9CA5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85" y="4379406"/>
            <a:ext cx="543874" cy="543874"/>
          </a:xfrm>
          <a:prstGeom prst="rect">
            <a:avLst/>
          </a:prstGeom>
        </p:spPr>
      </p:pic>
      <p:pic>
        <p:nvPicPr>
          <p:cNvPr id="18" name="Grafik 34">
            <a:extLst>
              <a:ext uri="{FF2B5EF4-FFF2-40B4-BE49-F238E27FC236}">
                <a16:creationId xmlns:a16="http://schemas.microsoft.com/office/drawing/2014/main" id="{BF80A348-1D02-40DD-B398-D37F202F02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02" y="4541731"/>
            <a:ext cx="543874" cy="543874"/>
          </a:xfrm>
          <a:prstGeom prst="rect">
            <a:avLst/>
          </a:prstGeom>
        </p:spPr>
      </p:pic>
      <p:pic>
        <p:nvPicPr>
          <p:cNvPr id="19" name="Grafik 34">
            <a:extLst>
              <a:ext uri="{FF2B5EF4-FFF2-40B4-BE49-F238E27FC236}">
                <a16:creationId xmlns:a16="http://schemas.microsoft.com/office/drawing/2014/main" id="{B4577C3B-4EE6-47E1-9694-D10C0A65EF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8" y="4629243"/>
            <a:ext cx="543874" cy="5438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38D6FAC-FC19-476D-95D4-F7823486DB4D}"/>
              </a:ext>
            </a:extLst>
          </p:cNvPr>
          <p:cNvGrpSpPr/>
          <p:nvPr/>
        </p:nvGrpSpPr>
        <p:grpSpPr>
          <a:xfrm>
            <a:off x="8852080" y="3330270"/>
            <a:ext cx="1006252" cy="966808"/>
            <a:chOff x="6090825" y="2495451"/>
            <a:chExt cx="754514" cy="724938"/>
          </a:xfrm>
        </p:grpSpPr>
        <p:pic>
          <p:nvPicPr>
            <p:cNvPr id="14" name="Graphic 13" descr="Document">
              <a:extLst>
                <a:ext uri="{FF2B5EF4-FFF2-40B4-BE49-F238E27FC236}">
                  <a16:creationId xmlns:a16="http://schemas.microsoft.com/office/drawing/2014/main" id="{1174DEE7-92FB-4F8A-A910-ED84EC039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193593" y="2495451"/>
              <a:ext cx="529208" cy="529208"/>
            </a:xfrm>
            <a:prstGeom prst="rect">
              <a:avLst/>
            </a:prstGeom>
          </p:spPr>
        </p:pic>
        <p:sp>
          <p:nvSpPr>
            <p:cNvPr id="22" name="Textplatzhalter 5">
              <a:extLst>
                <a:ext uri="{FF2B5EF4-FFF2-40B4-BE49-F238E27FC236}">
                  <a16:creationId xmlns:a16="http://schemas.microsoft.com/office/drawing/2014/main" id="{56BF727D-13FB-46DB-BFEC-31673256FBB8}"/>
                </a:ext>
              </a:extLst>
            </p:cNvPr>
            <p:cNvSpPr txBox="1">
              <a:spLocks/>
            </p:cNvSpPr>
            <p:nvPr/>
          </p:nvSpPr>
          <p:spPr>
            <a:xfrm>
              <a:off x="6090825" y="2921530"/>
              <a:ext cx="754514" cy="29885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spcBef>
                  <a:spcPts val="1800"/>
                </a:spcBef>
                <a:spcAft>
                  <a:spcPts val="45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1200"/>
                </a:spcBef>
                <a:buFont typeface="+mj-lt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800" indent="-136800" algn="l" defTabSz="914400" rtl="0" eaLnBrk="1" latinLnBrk="0" hangingPunct="1">
                <a:spcBef>
                  <a:spcPts val="36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3600" indent="-136800" algn="l" defTabSz="914400" rtl="0" eaLnBrk="1" latinLnBrk="0" hangingPunct="1">
                <a:spcBef>
                  <a:spcPts val="36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0400" indent="-136800" algn="l" defTabSz="914400" rtl="0" eaLnBrk="1" latinLnBrk="0" hangingPunct="1">
                <a:spcBef>
                  <a:spcPts val="36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b="0" dirty="0"/>
                <a:t>Barcode</a:t>
              </a:r>
              <a:endParaRPr lang="en-US" sz="1600" dirty="0"/>
            </a:p>
            <a:p>
              <a:endParaRPr lang="de-DE" sz="16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01FCB4-F456-4660-AA15-93757271C936}"/>
              </a:ext>
            </a:extLst>
          </p:cNvPr>
          <p:cNvGrpSpPr/>
          <p:nvPr/>
        </p:nvGrpSpPr>
        <p:grpSpPr>
          <a:xfrm>
            <a:off x="8935787" y="3078222"/>
            <a:ext cx="838837" cy="838837"/>
            <a:chOff x="6673133" y="2318681"/>
            <a:chExt cx="628982" cy="628982"/>
          </a:xfrm>
        </p:grpSpPr>
        <p:pic>
          <p:nvPicPr>
            <p:cNvPr id="23" name="Graphic 22" descr="Clipboard">
              <a:extLst>
                <a:ext uri="{FF2B5EF4-FFF2-40B4-BE49-F238E27FC236}">
                  <a16:creationId xmlns:a16="http://schemas.microsoft.com/office/drawing/2014/main" id="{479FAE5B-2D26-4B66-ABDD-A46D3D977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673133" y="2318681"/>
              <a:ext cx="628982" cy="628982"/>
            </a:xfrm>
            <a:prstGeom prst="rect">
              <a:avLst/>
            </a:prstGeom>
          </p:spPr>
        </p:pic>
        <p:sp>
          <p:nvSpPr>
            <p:cNvPr id="24" name="Textplatzhalter 5">
              <a:extLst>
                <a:ext uri="{FF2B5EF4-FFF2-40B4-BE49-F238E27FC236}">
                  <a16:creationId xmlns:a16="http://schemas.microsoft.com/office/drawing/2014/main" id="{04FA8860-F67E-45A5-976D-640C6781E967}"/>
                </a:ext>
              </a:extLst>
            </p:cNvPr>
            <p:cNvSpPr txBox="1">
              <a:spLocks/>
            </p:cNvSpPr>
            <p:nvPr/>
          </p:nvSpPr>
          <p:spPr>
            <a:xfrm>
              <a:off x="6769473" y="2560734"/>
              <a:ext cx="509543" cy="29885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spcBef>
                  <a:spcPts val="1800"/>
                </a:spcBef>
                <a:spcAft>
                  <a:spcPts val="450"/>
                </a:spcAft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1200"/>
                </a:spcBef>
                <a:buFont typeface="+mj-lt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6800" indent="-136800" algn="l" defTabSz="914400" rtl="0" eaLnBrk="1" latinLnBrk="0" hangingPunct="1">
                <a:spcBef>
                  <a:spcPts val="36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3600" indent="-136800" algn="l" defTabSz="914400" rtl="0" eaLnBrk="1" latinLnBrk="0" hangingPunct="1">
                <a:spcBef>
                  <a:spcPts val="36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tabLst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0400" indent="-136800" algn="l" defTabSz="914400" rtl="0" eaLnBrk="1" latinLnBrk="0" hangingPunct="1">
                <a:spcBef>
                  <a:spcPts val="36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600" b="0" dirty="0"/>
                <a:t>Job</a:t>
              </a:r>
              <a:endParaRPr lang="en-US" sz="1600" dirty="0"/>
            </a:p>
            <a:p>
              <a:endParaRPr lang="de-DE" sz="1600" dirty="0"/>
            </a:p>
          </p:txBody>
        </p:sp>
      </p:grpSp>
      <p:pic>
        <p:nvPicPr>
          <p:cNvPr id="25" name="Graphic 24" descr="Computer">
            <a:extLst>
              <a:ext uri="{FF2B5EF4-FFF2-40B4-BE49-F238E27FC236}">
                <a16:creationId xmlns:a16="http://schemas.microsoft.com/office/drawing/2014/main" id="{25D8D997-93FD-4CF1-BE75-354F558F64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900013" y="2338293"/>
            <a:ext cx="948445" cy="948445"/>
          </a:xfrm>
          <a:prstGeom prst="rect">
            <a:avLst/>
          </a:prstGeom>
        </p:spPr>
      </p:pic>
      <p:pic>
        <p:nvPicPr>
          <p:cNvPr id="30" name="Picture 29" descr="A picture containing toy, old, black, large&#10;&#10;Description automatically generated">
            <a:extLst>
              <a:ext uri="{FF2B5EF4-FFF2-40B4-BE49-F238E27FC236}">
                <a16:creationId xmlns:a16="http://schemas.microsoft.com/office/drawing/2014/main" id="{6F9F384C-7F53-4561-9385-3B3D6FD55BE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77" y="3348822"/>
            <a:ext cx="4064941" cy="271131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50320C-876C-445E-AAC2-C5A639C9776D}"/>
              </a:ext>
            </a:extLst>
          </p:cNvPr>
          <p:cNvCxnSpPr/>
          <p:nvPr/>
        </p:nvCxnSpPr>
        <p:spPr>
          <a:xfrm flipH="1" flipV="1">
            <a:off x="8601811" y="4980925"/>
            <a:ext cx="635372" cy="412941"/>
          </a:xfrm>
          <a:prstGeom prst="straightConnector1">
            <a:avLst/>
          </a:prstGeom>
          <a:ln>
            <a:solidFill>
              <a:srgbClr val="00CC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C5CF73A2-A268-44CF-8A83-CAD3B989D854}"/>
              </a:ext>
            </a:extLst>
          </p:cNvPr>
          <p:cNvSpPr txBox="1">
            <a:spLocks/>
          </p:cNvSpPr>
          <p:nvPr/>
        </p:nvSpPr>
        <p:spPr>
          <a:xfrm rot="19225357">
            <a:off x="9319614" y="5601205"/>
            <a:ext cx="1165994" cy="5096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1200"/>
              </a:spcBef>
              <a:buFont typeface="+mj-lt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8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6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00" indent="-136800" algn="l" defTabSz="914400" rtl="0" eaLnBrk="1" latinLnBrk="0" hangingPunct="1">
              <a:spcBef>
                <a:spcPts val="36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0" dirty="0"/>
              <a:t>automatic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216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402E-7 3.49225E-6 L 0.38076 -0.082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32" y="-4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0"/>
                            </p:stCondLst>
                            <p:childTnLst>
                              <p:par>
                                <p:cTn id="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2" presetClass="entr" presetSubtype="4" repeatCount="2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1" grpId="0" uiExpand="1" animBg="1"/>
      <p:bldP spid="21" grpId="1" uiExpand="1" animBg="1"/>
      <p:bldP spid="21" grpId="2" uiExpand="1" animBg="1"/>
      <p:bldP spid="33" grpId="0" uiExpand="1"/>
      <p:bldP spid="33" grpId="1" uiExpan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42" y="17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2" y="17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>
            <p:custDataLst>
              <p:tags r:id="rId3"/>
            </p:custDataLst>
          </p:nvPr>
        </p:nvSpPr>
        <p:spPr>
          <a:xfrm>
            <a:off x="353" y="198"/>
            <a:ext cx="158742" cy="158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1219281">
              <a:defRPr/>
            </a:pPr>
            <a:endParaRPr lang="en-NZ" sz="2000" b="1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6545" y="1583439"/>
            <a:ext cx="7345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81">
              <a:defRPr/>
            </a:pPr>
            <a:r>
              <a:rPr lang="en-US" sz="2000" b="1" dirty="0">
                <a:solidFill>
                  <a:srgbClr val="151517"/>
                </a:solidFill>
                <a:latin typeface="Arial"/>
              </a:rPr>
              <a:t>Current 60 members of the initiative as per November 2020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6545" y="5876314"/>
            <a:ext cx="7887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81">
              <a:defRPr/>
            </a:pPr>
            <a:r>
              <a:rPr lang="en-US" sz="2000" b="1" dirty="0">
                <a:solidFill>
                  <a:srgbClr val="151517"/>
                </a:solidFill>
                <a:latin typeface="Arial"/>
              </a:rPr>
              <a:t>Another 8+ companies already agreed to join in a next meeting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24EF8C-80E9-40DC-B3CF-26444DB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EC04-629A-4BCE-BE98-DC2364C6176F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19" name="Foliennummernplatzhalter 72">
            <a:extLst>
              <a:ext uri="{FF2B5EF4-FFF2-40B4-BE49-F238E27FC236}">
                <a16:creationId xmlns:a16="http://schemas.microsoft.com/office/drawing/2014/main" id="{CB54D15D-5C3B-4B87-B677-54F448EA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Page </a:t>
            </a:r>
            <a:fld id="{C663A403-D06A-4F87-B600-BD0A83EA532E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09AA263-77AA-4F6C-93D7-310570E7D44A}"/>
              </a:ext>
            </a:extLst>
          </p:cNvPr>
          <p:cNvSpPr/>
          <p:nvPr/>
        </p:nvSpPr>
        <p:spPr bwMode="auto">
          <a:xfrm>
            <a:off x="8856288" y="5920976"/>
            <a:ext cx="169370" cy="182880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61A40E0-6E09-429E-83ED-1F212D378AF5}"/>
              </a:ext>
            </a:extLst>
          </p:cNvPr>
          <p:cNvSpPr/>
          <p:nvPr/>
        </p:nvSpPr>
        <p:spPr bwMode="auto">
          <a:xfrm>
            <a:off x="8856288" y="6148251"/>
            <a:ext cx="169370" cy="18288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B506BA2-9A9B-4FE2-B63F-3601CD83FDB8}"/>
              </a:ext>
            </a:extLst>
          </p:cNvPr>
          <p:cNvSpPr txBox="1"/>
          <p:nvPr/>
        </p:nvSpPr>
        <p:spPr>
          <a:xfrm>
            <a:off x="9062796" y="5830654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cs typeface="Arial" pitchFamily="34" charset="0"/>
              </a:rPr>
              <a:t>Existing members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1B783D5-3E7D-4384-9D30-D7BE5F2694AB}"/>
              </a:ext>
            </a:extLst>
          </p:cNvPr>
          <p:cNvSpPr txBox="1"/>
          <p:nvPr/>
        </p:nvSpPr>
        <p:spPr>
          <a:xfrm>
            <a:off x="9062796" y="6065981"/>
            <a:ext cx="775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To join</a:t>
            </a:r>
          </a:p>
        </p:txBody>
      </p:sp>
      <p:sp>
        <p:nvSpPr>
          <p:cNvPr id="31" name="Titel 51">
            <a:extLst>
              <a:ext uri="{FF2B5EF4-FFF2-40B4-BE49-F238E27FC236}">
                <a16:creationId xmlns:a16="http://schemas.microsoft.com/office/drawing/2014/main" id="{302A06BA-D75F-4A81-85F9-61364B4F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772" y="122503"/>
            <a:ext cx="10441228" cy="1141177"/>
          </a:xfrm>
        </p:spPr>
        <p:txBody>
          <a:bodyPr/>
          <a:lstStyle/>
          <a:p>
            <a:r>
              <a:rPr lang="en-US" b="0" dirty="0"/>
              <a:t>The Hermes Standard Initiative </a:t>
            </a:r>
            <a:br>
              <a:rPr lang="en-US" b="0" dirty="0"/>
            </a:br>
            <a:r>
              <a:rPr lang="en-NZ" dirty="0"/>
              <a:t>A broad foundation across the entire industry assures global acceptance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03A0345-E3EB-4D3F-A90D-727A200F5416}"/>
              </a:ext>
            </a:extLst>
          </p:cNvPr>
          <p:cNvSpPr txBox="1"/>
          <p:nvPr/>
        </p:nvSpPr>
        <p:spPr>
          <a:xfrm>
            <a:off x="9969261" y="5425778"/>
            <a:ext cx="2110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… and counting …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C1A3A79-A958-4BF7-9726-FE794A98C814}"/>
              </a:ext>
            </a:extLst>
          </p:cNvPr>
          <p:cNvGraphicFramePr>
            <a:graphicFrameLocks noGrp="1"/>
          </p:cNvGraphicFramePr>
          <p:nvPr/>
        </p:nvGraphicFramePr>
        <p:xfrm>
          <a:off x="354619" y="2025939"/>
          <a:ext cx="11485936" cy="3836400"/>
        </p:xfrm>
        <a:graphic>
          <a:graphicData uri="http://schemas.openxmlformats.org/drawingml/2006/table">
            <a:tbl>
              <a:tblPr/>
              <a:tblGrid>
                <a:gridCol w="1640848">
                  <a:extLst>
                    <a:ext uri="{9D8B030D-6E8A-4147-A177-3AD203B41FA5}">
                      <a16:colId xmlns:a16="http://schemas.microsoft.com/office/drawing/2014/main" val="3109076252"/>
                    </a:ext>
                  </a:extLst>
                </a:gridCol>
                <a:gridCol w="1640848">
                  <a:extLst>
                    <a:ext uri="{9D8B030D-6E8A-4147-A177-3AD203B41FA5}">
                      <a16:colId xmlns:a16="http://schemas.microsoft.com/office/drawing/2014/main" val="2146598488"/>
                    </a:ext>
                  </a:extLst>
                </a:gridCol>
                <a:gridCol w="1640848">
                  <a:extLst>
                    <a:ext uri="{9D8B030D-6E8A-4147-A177-3AD203B41FA5}">
                      <a16:colId xmlns:a16="http://schemas.microsoft.com/office/drawing/2014/main" val="3395000538"/>
                    </a:ext>
                  </a:extLst>
                </a:gridCol>
                <a:gridCol w="1640848">
                  <a:extLst>
                    <a:ext uri="{9D8B030D-6E8A-4147-A177-3AD203B41FA5}">
                      <a16:colId xmlns:a16="http://schemas.microsoft.com/office/drawing/2014/main" val="3750109866"/>
                    </a:ext>
                  </a:extLst>
                </a:gridCol>
                <a:gridCol w="1640848">
                  <a:extLst>
                    <a:ext uri="{9D8B030D-6E8A-4147-A177-3AD203B41FA5}">
                      <a16:colId xmlns:a16="http://schemas.microsoft.com/office/drawing/2014/main" val="1274932520"/>
                    </a:ext>
                  </a:extLst>
                </a:gridCol>
                <a:gridCol w="1640848">
                  <a:extLst>
                    <a:ext uri="{9D8B030D-6E8A-4147-A177-3AD203B41FA5}">
                      <a16:colId xmlns:a16="http://schemas.microsoft.com/office/drawing/2014/main" val="4003672139"/>
                    </a:ext>
                  </a:extLst>
                </a:gridCol>
                <a:gridCol w="1640848">
                  <a:extLst>
                    <a:ext uri="{9D8B030D-6E8A-4147-A177-3AD203B41FA5}">
                      <a16:colId xmlns:a16="http://schemas.microsoft.com/office/drawing/2014/main" val="250309515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1219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4IR.UK</a:t>
                      </a:r>
                      <a:b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BRITISH SYSTEMS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GKG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JOT Automation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NUTEK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SEHO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638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6TL Engineering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GÖPEL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KEYSIGHT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OMRON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SEICA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6405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ACHAT5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CyberOptics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HANWHA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Shenzhen HB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17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allSMT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Test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HAYAWIN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KOH YOUNG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PARMI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ViTrox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2638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kolb Cleaning Technologies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PEMTRON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YJ LINK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8535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ASYS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HOLLY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KULICKE &amp; SOFFA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REHM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SolderStar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YXLON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144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EUNIL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ILJIN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 RAY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REJOINT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3417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Bright Machines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eXelsius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MIRTEC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 Elektrotechnik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noProof="1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7097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FENIX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ITW EAE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MYCRONIC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01154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FLEXLINK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 UNIX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Nordson ASYMTEK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Scheid 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SYSTECH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1515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14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140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474B837-DDA0-428F-92D9-DEE7D22EF8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3265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3799C40-EF5D-419D-8750-5EDAA6F6DF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843776" y="3130238"/>
            <a:ext cx="8508860" cy="1605048"/>
          </a:xfrm>
        </p:spPr>
        <p:txBody>
          <a:bodyPr anchor="t" anchorCtr="0"/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  <a:t>The Hermes Standard:</a:t>
            </a:r>
            <a:b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  <a:t>Seamless Communication 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bg1"/>
                  </a:glow>
                </a:effectLst>
              </a:rPr>
              <a:t>enables Industry 4.0</a:t>
            </a:r>
            <a:endParaRPr lang="de-DE" sz="2400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54D-9B2D-42F6-8185-E2CE7DE174E6}" type="datetime1">
              <a:rPr lang="de-DE" smtClean="0"/>
              <a:t>20.11.2020</a:t>
            </a:fld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1C6B8-62E3-430B-A859-F3B2B42A78CD}"/>
              </a:ext>
            </a:extLst>
          </p:cNvPr>
          <p:cNvSpPr txBox="1"/>
          <p:nvPr/>
        </p:nvSpPr>
        <p:spPr>
          <a:xfrm>
            <a:off x="2909543" y="4927998"/>
            <a:ext cx="6376087" cy="107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1" b="1" dirty="0">
                <a:solidFill>
                  <a:srgbClr val="00B050"/>
                </a:solidFill>
              </a:rPr>
              <a:t>www.the-hermes-standard.info</a:t>
            </a:r>
          </a:p>
          <a:p>
            <a:pPr algn="ctr"/>
            <a:endParaRPr lang="en-US" sz="3201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BF502-95AD-4C06-9DF1-52E9F044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Interface…?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33B024-2A79-4105-B924-FD6D7316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D1CC84-819D-4F0C-9DDF-CA945FB8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E9B98DF-221C-46FF-A64B-424A7EF09E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6055" y="5296398"/>
            <a:ext cx="10803113" cy="1018457"/>
          </a:xfrm>
          <a:effectLst>
            <a:softEdge rad="0"/>
          </a:effectLst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151517"/>
                </a:solidFill>
                <a:effectLst/>
              </a:rPr>
              <a:t>The Old </a:t>
            </a:r>
            <a:r>
              <a:rPr lang="en-US" sz="2000" dirty="0">
                <a:solidFill>
                  <a:srgbClr val="151517"/>
                </a:solidFill>
              </a:rPr>
              <a:t>W</a:t>
            </a:r>
            <a:r>
              <a:rPr lang="en-US" sz="2000" dirty="0">
                <a:solidFill>
                  <a:srgbClr val="151517"/>
                </a:solidFill>
                <a:effectLst/>
              </a:rPr>
              <a:t>orld </a:t>
            </a:r>
            <a:br>
              <a:rPr lang="en-US" sz="1800" dirty="0">
                <a:solidFill>
                  <a:srgbClr val="151517"/>
                </a:solidFill>
                <a:effectLst/>
              </a:rPr>
            </a:br>
            <a:r>
              <a:rPr lang="en-US" dirty="0">
                <a:solidFill>
                  <a:srgbClr val="151517"/>
                </a:solidFill>
                <a:effectLst/>
              </a:rPr>
              <a:t>Complex and faulty where everything can be solved but integration is vendor specific, time consuming, expensive &amp; hard to manage and, therefore, not customer oriented</a:t>
            </a:r>
            <a:endParaRPr lang="en-US" sz="1800" dirty="0">
              <a:solidFill>
                <a:srgbClr val="151517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02C02-6BD3-4149-B312-9A725F63E4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90000" l="2332" r="97948">
                        <a14:foregroundMark x1="8862" y1="88519" x2="4104" y2="40370"/>
                        <a14:foregroundMark x1="4291" y1="35556" x2="4011" y2="19259"/>
                        <a14:foregroundMark x1="22295" y1="35926" x2="22295" y2="24074"/>
                        <a14:foregroundMark x1="17910" y1="87407" x2="17910" y2="81481"/>
                        <a14:foregroundMark x1="9608" y1="82222" x2="10634" y2="75926"/>
                        <a14:foregroundMark x1="25187" y1="83704" x2="25187" y2="77037"/>
                        <a14:foregroundMark x1="32665" y1="29259" x2="32556" y2="25926"/>
                        <a14:foregroundMark x1="32726" y1="31111" x2="32665" y2="29259"/>
                        <a14:foregroundMark x1="32836" y1="34444" x2="32726" y2="31111"/>
                        <a14:foregroundMark x1="36847" y1="32963" x2="46549" y2="25556"/>
                        <a14:foregroundMark x1="45709" y1="22963" x2="45149" y2="15556"/>
                        <a14:foregroundMark x1="41978" y1="28519" x2="41791" y2="20741"/>
                        <a14:foregroundMark x1="36660" y1="28519" x2="36007" y2="22963"/>
                        <a14:foregroundMark x1="40205" y1="27778" x2="39366" y2="26667"/>
                        <a14:foregroundMark x1="62593" y1="16296" x2="88340" y2="5185"/>
                        <a14:foregroundMark x1="92817" y1="24815" x2="96735" y2="21481"/>
                        <a14:foregroundMark x1="96828" y1="10000" x2="98041" y2="30000"/>
                        <a14:foregroundMark x1="2425" y1="78889" x2="2892" y2="58519"/>
                        <a14:foregroundMark x1="60261" y1="21852" x2="60354" y2="18148"/>
                        <a14:foregroundMark x1="61194" y1="20000" x2="60541" y2="2963"/>
                        <a14:foregroundMark x1="39832" y1="26296" x2="39832" y2="25556"/>
                        <a14:foregroundMark x1="36007" y1="28148" x2="35075" y2="26667"/>
                        <a14:foregroundMark x1="67724" y1="14074" x2="63246" y2="12963"/>
                        <a14:foregroundMark x1="69030" y1="12963" x2="67257" y2="12593"/>
                        <a14:backgroundMark x1="33302" y1="31111" x2="33302" y2="31111"/>
                        <a14:backgroundMark x1="33302" y1="34444" x2="33302" y2="34444"/>
                        <a14:backgroundMark x1="33116" y1="29259" x2="33116" y2="29259"/>
                        <a14:backgroundMark x1="63246" y1="6296" x2="63246" y2="6296"/>
                        <a14:backgroundMark x1="65112" y1="6296" x2="65112" y2="6296"/>
                        <a14:backgroundMark x1="67724" y1="5556" x2="67724" y2="5556"/>
                        <a14:backgroundMark x1="70056" y1="5185" x2="70056" y2="5185"/>
                        <a14:backgroundMark x1="70336" y1="5185" x2="70336" y2="5185"/>
                        <a14:backgroundMark x1="74720" y1="4074" x2="74720" y2="4074"/>
                        <a14:backgroundMark x1="79011" y1="2963" x2="79011" y2="2963"/>
                        <a14:backgroundMark x1="82369" y1="1852" x2="82369" y2="1852"/>
                        <a14:backgroundMark x1="77519" y1="1852" x2="77519" y2="1852"/>
                        <a14:backgroundMark x1="83675" y1="1852" x2="83675" y2="1852"/>
                        <a14:backgroundMark x1="89552" y1="1481" x2="95896" y2="741"/>
                        <a14:backgroundMark x1="70896" y1="1852" x2="62407" y2="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21" y="1297535"/>
            <a:ext cx="10102925" cy="2544589"/>
          </a:xfrm>
          <a:prstGeom prst="rect">
            <a:avLst/>
          </a:prstGeom>
        </p:spPr>
      </p:pic>
      <p:sp>
        <p:nvSpPr>
          <p:cNvPr id="10" name="Rectangle 38">
            <a:extLst>
              <a:ext uri="{FF2B5EF4-FFF2-40B4-BE49-F238E27FC236}">
                <a16:creationId xmlns:a16="http://schemas.microsoft.com/office/drawing/2014/main" id="{54701B92-79D9-4430-A80D-5004965DB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639" y="1845252"/>
            <a:ext cx="4246911" cy="232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>
            <a:lvl1pPr eaLnBrk="0" hangingPunct="0">
              <a:spcBef>
                <a:spcPct val="25000"/>
              </a:spcBef>
              <a:defRPr sz="1600" b="1">
                <a:solidFill>
                  <a:schemeClr val="hlink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625816" eaLnBrk="1" hangingPunct="1">
              <a:spcBef>
                <a:spcPct val="0"/>
              </a:spcBef>
            </a:pPr>
            <a:r>
              <a:rPr lang="en-US" altLang="de-DE" sz="1467" dirty="0">
                <a:solidFill>
                  <a:prstClr val="white"/>
                </a:solidFill>
              </a:rPr>
              <a:t>High level line control system e.g. MES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F29CA8B-7F3F-4074-8026-FB8F83FF8904}"/>
              </a:ext>
            </a:extLst>
          </p:cNvPr>
          <p:cNvCxnSpPr>
            <a:cxnSpLocks/>
          </p:cNvCxnSpPr>
          <p:nvPr/>
        </p:nvCxnSpPr>
        <p:spPr>
          <a:xfrm flipV="1">
            <a:off x="2034993" y="2136918"/>
            <a:ext cx="893509" cy="242422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E45C5C1-68E4-48CF-9805-22FFE65079D7}"/>
              </a:ext>
            </a:extLst>
          </p:cNvPr>
          <p:cNvCxnSpPr>
            <a:cxnSpLocks/>
          </p:cNvCxnSpPr>
          <p:nvPr/>
        </p:nvCxnSpPr>
        <p:spPr>
          <a:xfrm flipV="1">
            <a:off x="2977883" y="2136918"/>
            <a:ext cx="46652" cy="25208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C64E8A3C-9126-4138-B932-CFB39F0B5085}"/>
              </a:ext>
            </a:extLst>
          </p:cNvPr>
          <p:cNvCxnSpPr>
            <a:cxnSpLocks/>
          </p:cNvCxnSpPr>
          <p:nvPr/>
        </p:nvCxnSpPr>
        <p:spPr>
          <a:xfrm flipV="1">
            <a:off x="3016756" y="2128582"/>
            <a:ext cx="2024469" cy="252919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F27747A-1E15-4E30-A078-6F463D7D4EF3}"/>
              </a:ext>
            </a:extLst>
          </p:cNvPr>
          <p:cNvCxnSpPr>
            <a:cxnSpLocks/>
          </p:cNvCxnSpPr>
          <p:nvPr/>
        </p:nvCxnSpPr>
        <p:spPr>
          <a:xfrm flipV="1">
            <a:off x="3663213" y="2136917"/>
            <a:ext cx="1474045" cy="22947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152E08F6-B06F-4D99-B49A-D24B25F686BB}"/>
              </a:ext>
            </a:extLst>
          </p:cNvPr>
          <p:cNvCxnSpPr>
            <a:cxnSpLocks/>
          </p:cNvCxnSpPr>
          <p:nvPr/>
        </p:nvCxnSpPr>
        <p:spPr>
          <a:xfrm flipV="1">
            <a:off x="4231696" y="2142563"/>
            <a:ext cx="1049611" cy="22047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3CA3924-7A7E-4CA5-8765-05E16AC6F19C}"/>
              </a:ext>
            </a:extLst>
          </p:cNvPr>
          <p:cNvCxnSpPr>
            <a:cxnSpLocks/>
          </p:cNvCxnSpPr>
          <p:nvPr/>
        </p:nvCxnSpPr>
        <p:spPr>
          <a:xfrm flipV="1">
            <a:off x="5210502" y="2142564"/>
            <a:ext cx="150315" cy="204199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8322D7D6-EF92-4925-9910-3B53856DFA0C}"/>
              </a:ext>
            </a:extLst>
          </p:cNvPr>
          <p:cNvCxnSpPr>
            <a:cxnSpLocks/>
          </p:cNvCxnSpPr>
          <p:nvPr/>
        </p:nvCxnSpPr>
        <p:spPr>
          <a:xfrm flipH="1" flipV="1">
            <a:off x="5425357" y="2128582"/>
            <a:ext cx="654706" cy="188072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6DA0E5B-22E8-47FF-9BC8-DC574ABCCFF1}"/>
              </a:ext>
            </a:extLst>
          </p:cNvPr>
          <p:cNvCxnSpPr>
            <a:cxnSpLocks/>
          </p:cNvCxnSpPr>
          <p:nvPr/>
        </p:nvCxnSpPr>
        <p:spPr>
          <a:xfrm flipH="1" flipV="1">
            <a:off x="3057350" y="2151032"/>
            <a:ext cx="3022713" cy="19266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E19E5B3-B556-43A0-BDB0-5AA27294794F}"/>
              </a:ext>
            </a:extLst>
          </p:cNvPr>
          <p:cNvCxnSpPr>
            <a:cxnSpLocks/>
          </p:cNvCxnSpPr>
          <p:nvPr/>
        </p:nvCxnSpPr>
        <p:spPr>
          <a:xfrm flipH="1" flipV="1">
            <a:off x="5521390" y="2119169"/>
            <a:ext cx="1056362" cy="19585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FB0787A7-5DE3-4FBE-A770-999DD869E645}"/>
              </a:ext>
            </a:extLst>
          </p:cNvPr>
          <p:cNvCxnSpPr>
            <a:cxnSpLocks/>
          </p:cNvCxnSpPr>
          <p:nvPr/>
        </p:nvCxnSpPr>
        <p:spPr>
          <a:xfrm flipH="1" flipV="1">
            <a:off x="3168584" y="2142563"/>
            <a:ext cx="4259060" cy="200472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18FCAC7A-C79E-4320-9D74-480CDAE980D1}"/>
              </a:ext>
            </a:extLst>
          </p:cNvPr>
          <p:cNvCxnSpPr>
            <a:cxnSpLocks/>
          </p:cNvCxnSpPr>
          <p:nvPr/>
        </p:nvCxnSpPr>
        <p:spPr>
          <a:xfrm flipH="1" flipV="1">
            <a:off x="5582014" y="2128582"/>
            <a:ext cx="1981189" cy="19524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7A345B7-99C2-42AE-9E7E-D41F8E995E8D}"/>
              </a:ext>
            </a:extLst>
          </p:cNvPr>
          <p:cNvCxnSpPr>
            <a:cxnSpLocks/>
          </p:cNvCxnSpPr>
          <p:nvPr/>
        </p:nvCxnSpPr>
        <p:spPr>
          <a:xfrm flipH="1" flipV="1">
            <a:off x="3293738" y="2142563"/>
            <a:ext cx="7689011" cy="158910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D2B7998-4F54-43AD-99F0-4ABD6181F23C}"/>
              </a:ext>
            </a:extLst>
          </p:cNvPr>
          <p:cNvCxnSpPr>
            <a:cxnSpLocks/>
          </p:cNvCxnSpPr>
          <p:nvPr/>
        </p:nvCxnSpPr>
        <p:spPr>
          <a:xfrm flipH="1" flipV="1">
            <a:off x="5665440" y="2119169"/>
            <a:ext cx="5633929" cy="158545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45535E-6 -3.58713E-7 L 0.00065 0.239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7208C-0582-48F5-8308-FCA1B3AF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Interface…?</a:t>
            </a:r>
            <a:br>
              <a:rPr lang="en-US" dirty="0"/>
            </a:br>
            <a:r>
              <a:rPr lang="en-US" dirty="0"/>
              <a:t>New Job Download = long Preparation Time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7C462A-C6E3-4B59-946E-5A9CD22B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25BF3E-4F48-4380-8C20-7B448DAB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59">
            <a:extLst>
              <a:ext uri="{FF2B5EF4-FFF2-40B4-BE49-F238E27FC236}">
                <a16:creationId xmlns:a16="http://schemas.microsoft.com/office/drawing/2014/main" id="{9AE0C7C7-8557-43E7-8FD3-25C57F2FF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39198" y="2547608"/>
            <a:ext cx="11634032" cy="1196504"/>
          </a:xfrm>
          <a:prstGeom prst="rect">
            <a:avLst/>
          </a:prstGeom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B0D267B7-CE6D-423F-824B-3F49B6A9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55" y="3905403"/>
            <a:ext cx="2072417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Oven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CCEC82C3-1BAC-4F20-8B37-59CFD90F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880" y="3905403"/>
            <a:ext cx="44313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AOI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EF17AE36-08D3-40F2-95A2-25BDF2D68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13" y="3905403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17EA46CF-937B-4641-A069-5298DA44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433" y="3905403"/>
            <a:ext cx="50722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ICT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80261B95-F7E0-4186-8CFA-D9032C4CC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5405" y="3905403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F-Test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F82FD4C6-2AB8-4129-91F6-78AA44FE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6003" y="3905403"/>
            <a:ext cx="55119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EFED5925-43F1-4C60-BC1C-8BD3CC3AD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639" y="3905403"/>
            <a:ext cx="1008232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SPI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9642CA81-ECE0-446B-881D-AFAB9A27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45" y="3905403"/>
            <a:ext cx="583078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Print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BCA63A50-6970-4492-AAAC-9A72A1D1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158" y="3905403"/>
            <a:ext cx="169714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Place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D8376083-DDA9-4960-8A0F-D7576B76C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20" y="3905403"/>
            <a:ext cx="432724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CPI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274C1A33-9173-4C76-82EC-DBEFE973B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42" y="3905403"/>
            <a:ext cx="75827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Shield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E5F2AC87-3B76-4686-B0FD-921C92D73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338" y="3905403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Trans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DB1127C-BEB6-41AA-83BA-E06FCFE88690}"/>
              </a:ext>
            </a:extLst>
          </p:cNvPr>
          <p:cNvSpPr/>
          <p:nvPr/>
        </p:nvSpPr>
        <p:spPr>
          <a:xfrm>
            <a:off x="226840" y="3033540"/>
            <a:ext cx="335564" cy="224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1" dirty="0"/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E9E371EF-6B54-400D-BC96-149FD96D6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8" y="3905403"/>
            <a:ext cx="68397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Load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E571B27B-0531-4575-AADD-3455E80B8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658" y="3905403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 dirty="0">
                <a:solidFill>
                  <a:srgbClr val="000000"/>
                </a:solidFill>
              </a:rPr>
              <a:t>Trans</a:t>
            </a:r>
          </a:p>
        </p:txBody>
      </p:sp>
      <p:sp>
        <p:nvSpPr>
          <p:cNvPr id="24" name="Sprechblase: rechteckig 23">
            <a:extLst>
              <a:ext uri="{FF2B5EF4-FFF2-40B4-BE49-F238E27FC236}">
                <a16:creationId xmlns:a16="http://schemas.microsoft.com/office/drawing/2014/main" id="{2A06BAFC-5650-4AE2-9FBA-F4CACEBDB69A}"/>
              </a:ext>
            </a:extLst>
          </p:cNvPr>
          <p:cNvSpPr/>
          <p:nvPr/>
        </p:nvSpPr>
        <p:spPr>
          <a:xfrm>
            <a:off x="2354307" y="3846266"/>
            <a:ext cx="2542759" cy="1898170"/>
          </a:xfrm>
          <a:prstGeom prst="wedgeRectCallout">
            <a:avLst>
              <a:gd name="adj1" fmla="val -126772"/>
              <a:gd name="adj2" fmla="val -7666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1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2361ADE-DF5A-4586-88F7-4E6C265B50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27729" r="39042" b="7841"/>
          <a:stretch/>
        </p:blipFill>
        <p:spPr>
          <a:xfrm>
            <a:off x="2373179" y="3860485"/>
            <a:ext cx="2523887" cy="186913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9BA771A-AD2C-48BD-9802-5CAAB89E5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0" y="1525614"/>
            <a:ext cx="1503917" cy="1127939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016A21DE-4429-434E-9379-0CA7B9F0D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78" y="3860485"/>
            <a:ext cx="2523887" cy="188395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50AD3956-61F2-4E9D-8AD8-1D43CD0EDA08}"/>
              </a:ext>
            </a:extLst>
          </p:cNvPr>
          <p:cNvSpPr txBox="1"/>
          <p:nvPr/>
        </p:nvSpPr>
        <p:spPr>
          <a:xfrm>
            <a:off x="2781197" y="5805563"/>
            <a:ext cx="1632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Product A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8A77BD3-6047-42A6-9D30-347128B88FBC}"/>
              </a:ext>
            </a:extLst>
          </p:cNvPr>
          <p:cNvSpPr txBox="1"/>
          <p:nvPr/>
        </p:nvSpPr>
        <p:spPr>
          <a:xfrm>
            <a:off x="2266506" y="1669541"/>
            <a:ext cx="1632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Product B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9FBDDE1-38E7-4557-BBBB-39F1C13F40E8}"/>
              </a:ext>
            </a:extLst>
          </p:cNvPr>
          <p:cNvSpPr txBox="1"/>
          <p:nvPr/>
        </p:nvSpPr>
        <p:spPr>
          <a:xfrm>
            <a:off x="2781197" y="5805563"/>
            <a:ext cx="1632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Product B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6EA467C-1AE3-4CC3-ACB5-BEDF725069A9}"/>
              </a:ext>
            </a:extLst>
          </p:cNvPr>
          <p:cNvSpPr txBox="1"/>
          <p:nvPr/>
        </p:nvSpPr>
        <p:spPr>
          <a:xfrm>
            <a:off x="10461362" y="81344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2108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8" grpId="1"/>
      <p:bldP spid="29" grpId="0"/>
      <p:bldP spid="29" grpId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45BE9-5940-4C8D-9460-E0F586DF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Interface…?</a:t>
            </a:r>
            <a:br>
              <a:rPr lang="en-US" dirty="0"/>
            </a:br>
            <a:r>
              <a:rPr lang="en-US" dirty="0"/>
              <a:t>New Job Download = long Preparation Time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36B2D5-6DD9-41F5-8BD5-6B7642A8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2B37C3-8097-4305-B5C7-C0127F4C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59">
            <a:extLst>
              <a:ext uri="{FF2B5EF4-FFF2-40B4-BE49-F238E27FC236}">
                <a16:creationId xmlns:a16="http://schemas.microsoft.com/office/drawing/2014/main" id="{0279C0B9-5828-4E8D-873F-1F185A218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39198" y="2547608"/>
            <a:ext cx="11634032" cy="1196504"/>
          </a:xfrm>
          <a:prstGeom prst="rect">
            <a:avLst/>
          </a:prstGeom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71D1D397-340B-44C8-9B85-31E59E0A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55" y="3908948"/>
            <a:ext cx="2072417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Oven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94C50291-3EE9-48B1-8452-704988B8F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880" y="3905403"/>
            <a:ext cx="44313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AOI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278D4680-3D65-495C-832A-9D3C492CD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13" y="3908703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5E22DF58-522F-48D8-AB79-83D78AF51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433" y="3905403"/>
            <a:ext cx="50722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ICT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CE038DFC-99C8-4BEF-B1CA-4C448AF84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5405" y="3905403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F-Test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98C731B-F7FA-4CB7-AD2B-92984D721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6003" y="3909380"/>
            <a:ext cx="55119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A6C0307D-AF1C-41EE-937C-426D4970E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639" y="3916803"/>
            <a:ext cx="1008232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SPI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59777659-6C67-46B0-A274-AD99313EA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45" y="3916483"/>
            <a:ext cx="583078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Print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A169028A-8798-4F62-8066-47CD4F00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158" y="3913737"/>
            <a:ext cx="169714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Place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FC716A3E-4F2C-4258-83BE-16237133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20" y="3913737"/>
            <a:ext cx="432724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CPI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B204FB54-E039-477A-8F97-E44C93C9E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42" y="3913737"/>
            <a:ext cx="75827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Shield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02EA7E0-FC92-435D-96F7-4F5BF98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338" y="3913737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Trans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C45B2D4-56BB-4B35-95F2-5E4C8F28AA0E}"/>
              </a:ext>
            </a:extLst>
          </p:cNvPr>
          <p:cNvSpPr/>
          <p:nvPr/>
        </p:nvSpPr>
        <p:spPr>
          <a:xfrm>
            <a:off x="226840" y="3033540"/>
            <a:ext cx="335564" cy="224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CC82E21B-F416-4F76-B34D-1FA9E4039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8" y="3916483"/>
            <a:ext cx="68397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Load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942282BE-70EF-464E-B7DE-FB359146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658" y="3911621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Trans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3982870-F69C-44AF-98E1-D8512A5592CA}"/>
              </a:ext>
            </a:extLst>
          </p:cNvPr>
          <p:cNvSpPr/>
          <p:nvPr/>
        </p:nvSpPr>
        <p:spPr>
          <a:xfrm>
            <a:off x="1016305" y="4438946"/>
            <a:ext cx="5031707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/>
              <a:t>Manual conveyor adjustment</a:t>
            </a:r>
          </a:p>
          <a:p>
            <a:pPr marL="228646" indent="-228646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Manual intervention to different equipment</a:t>
            </a:r>
          </a:p>
          <a:p>
            <a:pPr marL="228646" indent="-228646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Manual input of new parameters (error prone)</a:t>
            </a:r>
          </a:p>
          <a:p>
            <a:endParaRPr lang="en-US" sz="1600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D27AF11C-794B-4A3D-98F2-F8462CFF3CFD}"/>
              </a:ext>
            </a:extLst>
          </p:cNvPr>
          <p:cNvCxnSpPr>
            <a:cxnSpLocks/>
          </p:cNvCxnSpPr>
          <p:nvPr/>
        </p:nvCxnSpPr>
        <p:spPr>
          <a:xfrm flipH="1" flipV="1">
            <a:off x="2661158" y="3316040"/>
            <a:ext cx="5645186" cy="1804827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D7B01F43-A6E1-4F48-944F-333E8A7872DA}"/>
              </a:ext>
            </a:extLst>
          </p:cNvPr>
          <p:cNvCxnSpPr>
            <a:cxnSpLocks/>
          </p:cNvCxnSpPr>
          <p:nvPr/>
        </p:nvCxnSpPr>
        <p:spPr>
          <a:xfrm flipH="1" flipV="1">
            <a:off x="1828075" y="3316040"/>
            <a:ext cx="6478270" cy="180482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C02D41C0-3CF3-44C4-986B-B6C6C2D93057}"/>
              </a:ext>
            </a:extLst>
          </p:cNvPr>
          <p:cNvCxnSpPr>
            <a:cxnSpLocks/>
          </p:cNvCxnSpPr>
          <p:nvPr/>
        </p:nvCxnSpPr>
        <p:spPr>
          <a:xfrm flipH="1" flipV="1">
            <a:off x="5073277" y="3316040"/>
            <a:ext cx="3329101" cy="1929814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EF9BD1DB-D9CC-43EA-B364-1214BF9B22A1}"/>
              </a:ext>
            </a:extLst>
          </p:cNvPr>
          <p:cNvCxnSpPr>
            <a:cxnSpLocks/>
          </p:cNvCxnSpPr>
          <p:nvPr/>
        </p:nvCxnSpPr>
        <p:spPr>
          <a:xfrm flipH="1" flipV="1">
            <a:off x="5718229" y="3316040"/>
            <a:ext cx="2788266" cy="1929814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FEB202DE-1A48-4049-81CB-23E1AF483D38}"/>
              </a:ext>
            </a:extLst>
          </p:cNvPr>
          <p:cNvCxnSpPr>
            <a:cxnSpLocks/>
          </p:cNvCxnSpPr>
          <p:nvPr/>
        </p:nvCxnSpPr>
        <p:spPr>
          <a:xfrm flipH="1" flipV="1">
            <a:off x="6662999" y="3316040"/>
            <a:ext cx="1931445" cy="1804825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4D24ADE6-4E90-4AE8-931E-92CD3F826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21490" r="24256" b="20896"/>
          <a:stretch/>
        </p:blipFill>
        <p:spPr>
          <a:xfrm>
            <a:off x="9951442" y="878531"/>
            <a:ext cx="1218830" cy="1353069"/>
          </a:xfrm>
          <a:prstGeom prst="rect">
            <a:avLst/>
          </a:prstGeom>
        </p:spPr>
      </p:pic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2FACCE43-576D-48CE-B06D-EE6BDC5B9FA8}"/>
              </a:ext>
            </a:extLst>
          </p:cNvPr>
          <p:cNvCxnSpPr>
            <a:cxnSpLocks/>
            <a:endCxn id="42" idx="1"/>
          </p:cNvCxnSpPr>
          <p:nvPr/>
        </p:nvCxnSpPr>
        <p:spPr>
          <a:xfrm flipH="1" flipV="1">
            <a:off x="905646" y="3316040"/>
            <a:ext cx="7400698" cy="1804826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F74642D7-AA82-44B9-8B1B-8DEC0D647D26}"/>
              </a:ext>
            </a:extLst>
          </p:cNvPr>
          <p:cNvCxnSpPr>
            <a:cxnSpLocks/>
            <a:endCxn id="46" idx="3"/>
          </p:cNvCxnSpPr>
          <p:nvPr/>
        </p:nvCxnSpPr>
        <p:spPr>
          <a:xfrm flipV="1">
            <a:off x="8306344" y="3344986"/>
            <a:ext cx="1164259" cy="177588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36EC1943-F673-4E59-9109-A63384045783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8306344" y="3145861"/>
            <a:ext cx="3766886" cy="1916493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0BD95131-DDF2-45AA-A61D-FDBC76A80369}"/>
              </a:ext>
            </a:extLst>
          </p:cNvPr>
          <p:cNvCxnSpPr>
            <a:cxnSpLocks/>
            <a:endCxn id="54" idx="3"/>
          </p:cNvCxnSpPr>
          <p:nvPr/>
        </p:nvCxnSpPr>
        <p:spPr>
          <a:xfrm flipV="1">
            <a:off x="8306343" y="3333023"/>
            <a:ext cx="2655334" cy="1787844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5AC1A2F9-81D1-4754-95D7-1533F1F295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9" r="3600" b="28108"/>
          <a:stretch/>
        </p:blipFill>
        <p:spPr>
          <a:xfrm>
            <a:off x="6662999" y="4400281"/>
            <a:ext cx="3665012" cy="1744856"/>
          </a:xfrm>
          <a:prstGeom prst="rect">
            <a:avLst/>
          </a:prstGeom>
        </p:spPr>
      </p:pic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0CDBB530-580A-4604-A797-36D097FAA32C}"/>
              </a:ext>
            </a:extLst>
          </p:cNvPr>
          <p:cNvCxnSpPr>
            <a:cxnSpLocks/>
          </p:cNvCxnSpPr>
          <p:nvPr/>
        </p:nvCxnSpPr>
        <p:spPr>
          <a:xfrm>
            <a:off x="8132684" y="5705947"/>
            <a:ext cx="461759" cy="87531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4650EB1C-B8E2-41BE-856D-F706C6262D4C}"/>
              </a:ext>
            </a:extLst>
          </p:cNvPr>
          <p:cNvCxnSpPr>
            <a:cxnSpLocks/>
          </p:cNvCxnSpPr>
          <p:nvPr/>
        </p:nvCxnSpPr>
        <p:spPr>
          <a:xfrm>
            <a:off x="8769092" y="5314182"/>
            <a:ext cx="492509" cy="90112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1E43183C-0B2A-40E0-B972-1FDFE301EBE6}"/>
              </a:ext>
            </a:extLst>
          </p:cNvPr>
          <p:cNvCxnSpPr>
            <a:cxnSpLocks/>
          </p:cNvCxnSpPr>
          <p:nvPr/>
        </p:nvCxnSpPr>
        <p:spPr>
          <a:xfrm>
            <a:off x="9261601" y="4966428"/>
            <a:ext cx="507593" cy="91033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F30D376C-4F92-4734-BA83-59F9025546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0985" y="3111618"/>
            <a:ext cx="379190" cy="38440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0BCCA532-79C5-411C-8D8D-7ECFB2C6FE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7903" y="3123836"/>
            <a:ext cx="379190" cy="38440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16B7A0AD-AD12-46C2-A782-950C29A198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4087" y="3138151"/>
            <a:ext cx="379190" cy="384408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0EFD9D85-EE77-4FA3-B4FE-F3DD46498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456" y="3123836"/>
            <a:ext cx="379190" cy="384408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7B50809A-2828-4319-BA35-BFFA1BBCE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553730" y="3068391"/>
            <a:ext cx="379190" cy="38440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596CD1C-D781-48DD-8196-3DE9E9B3EC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4708960" y="3065122"/>
            <a:ext cx="379190" cy="38440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61C5FA5B-C423-4A4B-A88D-40C8A68F7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6331138" y="3073983"/>
            <a:ext cx="379190" cy="38440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652B925-3ED3-45D3-8B28-57474B540A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9438469" y="3047177"/>
            <a:ext cx="379190" cy="38440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F09EC666-D8BA-4DA0-8B1E-BC61BA1E2E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8885" y="3129428"/>
            <a:ext cx="379190" cy="384408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3A014B68-5F0A-4EB7-82B4-7F02564EBD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1476160" y="3073983"/>
            <a:ext cx="379190" cy="38440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DE3C77D4-BC87-49D8-B077-D230F4AB99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993" y="3118229"/>
            <a:ext cx="379190" cy="384408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22A4DA6A-7F8E-4ACF-AB70-D96D063AD4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2297267" y="3062784"/>
            <a:ext cx="379190" cy="38440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C9F61D49-BD46-4F42-8CC1-D8A3F8FA64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9039" y="3129426"/>
            <a:ext cx="379190" cy="38440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471D3441-4406-4C04-9966-FCBA0271C2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5366313" y="3073981"/>
            <a:ext cx="379190" cy="38440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E5235FB4-F005-41E8-9996-261B89C0B6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2269" y="3090659"/>
            <a:ext cx="379190" cy="38440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4C559549-8613-4914-B5B0-D31166AA9F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10929543" y="3035214"/>
            <a:ext cx="379190" cy="384408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419F1845-6BA5-4DFA-8956-272E3898C8B8}"/>
              </a:ext>
            </a:extLst>
          </p:cNvPr>
          <p:cNvSpPr txBox="1"/>
          <p:nvPr/>
        </p:nvSpPr>
        <p:spPr>
          <a:xfrm>
            <a:off x="10461362" y="81344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22397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BFF81858-2892-4679-A9AD-177AAB7A8E8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3674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66E7363D-872D-4583-84D6-0870032BF7C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0" name="Sprechblase: rechteckig 109">
            <a:extLst>
              <a:ext uri="{FF2B5EF4-FFF2-40B4-BE49-F238E27FC236}">
                <a16:creationId xmlns:a16="http://schemas.microsoft.com/office/drawing/2014/main" id="{E82DF973-45EB-41D1-A7DC-F3247ED17451}"/>
              </a:ext>
            </a:extLst>
          </p:cNvPr>
          <p:cNvSpPr/>
          <p:nvPr/>
        </p:nvSpPr>
        <p:spPr>
          <a:xfrm>
            <a:off x="5528632" y="4467299"/>
            <a:ext cx="1173071" cy="1816158"/>
          </a:xfrm>
          <a:prstGeom prst="wedgeRectCallout">
            <a:avLst>
              <a:gd name="adj1" fmla="val -449793"/>
              <a:gd name="adj2" fmla="val -11715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6F0C04-70DA-468D-9869-4D8126F86C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9253" y="4504879"/>
            <a:ext cx="1079086" cy="1719221"/>
          </a:xfrm>
          <a:prstGeom prst="rect">
            <a:avLst/>
          </a:prstGeom>
        </p:spPr>
      </p:pic>
      <p:sp>
        <p:nvSpPr>
          <p:cNvPr id="112" name="Sprechblase: rechteckig 111">
            <a:extLst>
              <a:ext uri="{FF2B5EF4-FFF2-40B4-BE49-F238E27FC236}">
                <a16:creationId xmlns:a16="http://schemas.microsoft.com/office/drawing/2014/main" id="{6BAAA1A8-BBEC-4652-99A6-8A863CF765CD}"/>
              </a:ext>
            </a:extLst>
          </p:cNvPr>
          <p:cNvSpPr/>
          <p:nvPr/>
        </p:nvSpPr>
        <p:spPr>
          <a:xfrm>
            <a:off x="10337889" y="4944877"/>
            <a:ext cx="1673159" cy="1340333"/>
          </a:xfrm>
          <a:prstGeom prst="wedgeRectCallout">
            <a:avLst>
              <a:gd name="adj1" fmla="val -639788"/>
              <a:gd name="adj2" fmla="val -176205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645BE9-5940-4C8D-9460-E0F586DF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 new Interface…?</a:t>
            </a:r>
            <a:br>
              <a:rPr lang="en-US"/>
            </a:br>
            <a:r>
              <a:rPr lang="en-US"/>
              <a:t>New Job Download = long Preparation Time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36B2D5-6DD9-41F5-8BD5-6B7642A8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2B37C3-8097-4305-B5C7-C0127F4C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5" name="Picture 59">
            <a:extLst>
              <a:ext uri="{FF2B5EF4-FFF2-40B4-BE49-F238E27FC236}">
                <a16:creationId xmlns:a16="http://schemas.microsoft.com/office/drawing/2014/main" id="{2C4D7CBF-CE8E-4CC7-A4D8-37949A67C3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439198" y="2547608"/>
            <a:ext cx="11634032" cy="1196504"/>
          </a:xfrm>
          <a:prstGeom prst="rect">
            <a:avLst/>
          </a:prstGeom>
        </p:spPr>
      </p:pic>
      <p:sp>
        <p:nvSpPr>
          <p:cNvPr id="56" name="Text Box 15">
            <a:extLst>
              <a:ext uri="{FF2B5EF4-FFF2-40B4-BE49-F238E27FC236}">
                <a16:creationId xmlns:a16="http://schemas.microsoft.com/office/drawing/2014/main" id="{71BF135E-2E0B-48B0-AD8E-3ECB052A4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55" y="3908948"/>
            <a:ext cx="2072417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Oven</a:t>
            </a:r>
          </a:p>
        </p:txBody>
      </p:sp>
      <p:sp>
        <p:nvSpPr>
          <p:cNvPr id="57" name="Text Box 15">
            <a:extLst>
              <a:ext uri="{FF2B5EF4-FFF2-40B4-BE49-F238E27FC236}">
                <a16:creationId xmlns:a16="http://schemas.microsoft.com/office/drawing/2014/main" id="{94554714-9552-4484-99CC-E6C71EEC6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880" y="3905403"/>
            <a:ext cx="44313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AOI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FCCE4149-2C08-4FEE-AEDF-CBA71714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13" y="3908703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4B950B8A-2D75-4486-888C-96B53B03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0433" y="3905403"/>
            <a:ext cx="50722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ICT</a:t>
            </a: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177F07B7-3B23-4B56-99A5-1155DE9DC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5405" y="3905403"/>
            <a:ext cx="611339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F-Test</a:t>
            </a: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9A30C59B-F912-4DE1-936D-D03270D8F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6003" y="3909380"/>
            <a:ext cx="55119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Repair</a:t>
            </a:r>
          </a:p>
        </p:txBody>
      </p:sp>
      <p:sp>
        <p:nvSpPr>
          <p:cNvPr id="62" name="Text Box 15">
            <a:extLst>
              <a:ext uri="{FF2B5EF4-FFF2-40B4-BE49-F238E27FC236}">
                <a16:creationId xmlns:a16="http://schemas.microsoft.com/office/drawing/2014/main" id="{7A85B223-293F-401B-9134-1DE539DA6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639" y="3916803"/>
            <a:ext cx="1008232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SPI</a:t>
            </a:r>
          </a:p>
        </p:txBody>
      </p:sp>
      <p:sp>
        <p:nvSpPr>
          <p:cNvPr id="63" name="Text Box 15">
            <a:extLst>
              <a:ext uri="{FF2B5EF4-FFF2-40B4-BE49-F238E27FC236}">
                <a16:creationId xmlns:a16="http://schemas.microsoft.com/office/drawing/2014/main" id="{ABEC15BB-4172-4F41-96F4-768FF458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145" y="3916483"/>
            <a:ext cx="583078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Print</a:t>
            </a:r>
          </a:p>
        </p:txBody>
      </p:sp>
      <p:sp>
        <p:nvSpPr>
          <p:cNvPr id="64" name="Text Box 15">
            <a:extLst>
              <a:ext uri="{FF2B5EF4-FFF2-40B4-BE49-F238E27FC236}">
                <a16:creationId xmlns:a16="http://schemas.microsoft.com/office/drawing/2014/main" id="{E281FE3D-1292-4DB8-9866-6AD6797FB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158" y="3913737"/>
            <a:ext cx="169714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Place</a:t>
            </a:r>
          </a:p>
        </p:txBody>
      </p:sp>
      <p:sp>
        <p:nvSpPr>
          <p:cNvPr id="65" name="Text Box 15">
            <a:extLst>
              <a:ext uri="{FF2B5EF4-FFF2-40B4-BE49-F238E27FC236}">
                <a16:creationId xmlns:a16="http://schemas.microsoft.com/office/drawing/2014/main" id="{A1410FDA-AB66-4B61-A9A6-5F21F3DE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220" y="3913737"/>
            <a:ext cx="432724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CPI</a:t>
            </a:r>
          </a:p>
        </p:txBody>
      </p:sp>
      <p:sp>
        <p:nvSpPr>
          <p:cNvPr id="66" name="Text Box 15">
            <a:extLst>
              <a:ext uri="{FF2B5EF4-FFF2-40B4-BE49-F238E27FC236}">
                <a16:creationId xmlns:a16="http://schemas.microsoft.com/office/drawing/2014/main" id="{7B0B464C-55D1-4B6F-BEA3-8A42800CF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42" y="3913737"/>
            <a:ext cx="758273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Shield</a:t>
            </a:r>
          </a:p>
        </p:txBody>
      </p:sp>
      <p:sp>
        <p:nvSpPr>
          <p:cNvPr id="67" name="Text Box 15">
            <a:extLst>
              <a:ext uri="{FF2B5EF4-FFF2-40B4-BE49-F238E27FC236}">
                <a16:creationId xmlns:a16="http://schemas.microsoft.com/office/drawing/2014/main" id="{E9DB8FD5-3ED6-4C03-AAD7-C9F41D99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338" y="3913737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Trans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2ACCB324-90F8-4EEA-BDFF-2D81D49B47BF}"/>
              </a:ext>
            </a:extLst>
          </p:cNvPr>
          <p:cNvSpPr/>
          <p:nvPr/>
        </p:nvSpPr>
        <p:spPr>
          <a:xfrm>
            <a:off x="226840" y="3033540"/>
            <a:ext cx="335564" cy="224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69" name="Text Box 15">
            <a:extLst>
              <a:ext uri="{FF2B5EF4-FFF2-40B4-BE49-F238E27FC236}">
                <a16:creationId xmlns:a16="http://schemas.microsoft.com/office/drawing/2014/main" id="{09DAFD98-A1F7-465B-9226-E36344585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8" y="3916483"/>
            <a:ext cx="683976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Load</a:t>
            </a:r>
          </a:p>
        </p:txBody>
      </p:sp>
      <p:sp>
        <p:nvSpPr>
          <p:cNvPr id="70" name="Text Box 15">
            <a:extLst>
              <a:ext uri="{FF2B5EF4-FFF2-40B4-BE49-F238E27FC236}">
                <a16:creationId xmlns:a16="http://schemas.microsoft.com/office/drawing/2014/main" id="{BD8880C0-4369-49C4-B5A6-255F8CF73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658" y="3911621"/>
            <a:ext cx="530855" cy="205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eaLnBrk="1" hangingPunct="1">
              <a:buFont typeface="Wingdings" pitchFamily="2" charset="2"/>
              <a:buNone/>
              <a:defRPr sz="1000">
                <a:solidFill>
                  <a:schemeClr val="accent1"/>
                </a:solidFill>
                <a:ea typeface="ArialS" pitchFamily="34" charset="-122"/>
              </a:defRPr>
            </a:lvl1pPr>
            <a:lvl2pPr marL="742950" indent="-285750" eaLnBrk="0" hangingPunct="0">
              <a:spcBef>
                <a:spcPct val="50000"/>
              </a:spcBef>
            </a:lvl2pPr>
            <a:lvl3pPr marL="11430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3pPr>
            <a:lvl4pPr marL="16002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4pPr>
            <a:lvl5pPr marL="2057400" indent="-228600" eaLnBrk="0" hangingPunct="0">
              <a:spcBef>
                <a:spcPct val="25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</a:lvl9pPr>
          </a:lstStyle>
          <a:p>
            <a:pPr defTabSz="1625816"/>
            <a:r>
              <a:rPr lang="en-US" altLang="de-DE" sz="1334">
                <a:solidFill>
                  <a:srgbClr val="000000"/>
                </a:solidFill>
              </a:rPr>
              <a:t>Trans</a:t>
            </a:r>
          </a:p>
        </p:txBody>
      </p:sp>
      <p:pic>
        <p:nvPicPr>
          <p:cNvPr id="71" name="Grafik 70">
            <a:extLst>
              <a:ext uri="{FF2B5EF4-FFF2-40B4-BE49-F238E27FC236}">
                <a16:creationId xmlns:a16="http://schemas.microsoft.com/office/drawing/2014/main" id="{54BC5786-7F2F-4B58-BEE0-754FFB64F2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968" y="4910536"/>
            <a:ext cx="1546000" cy="1546000"/>
          </a:xfrm>
          <a:prstGeom prst="rect">
            <a:avLst/>
          </a:prstGeom>
        </p:spPr>
      </p:pic>
      <p:sp>
        <p:nvSpPr>
          <p:cNvPr id="72" name="Rechteck 71">
            <a:extLst>
              <a:ext uri="{FF2B5EF4-FFF2-40B4-BE49-F238E27FC236}">
                <a16:creationId xmlns:a16="http://schemas.microsoft.com/office/drawing/2014/main" id="{5B567E59-A1A2-4AF6-9662-E803D46F3A1E}"/>
              </a:ext>
            </a:extLst>
          </p:cNvPr>
          <p:cNvSpPr/>
          <p:nvPr/>
        </p:nvSpPr>
        <p:spPr>
          <a:xfrm>
            <a:off x="1016306" y="4763857"/>
            <a:ext cx="412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Barcode reader adjustment</a:t>
            </a:r>
            <a:endParaRPr lang="de-DE" sz="1600" b="1" dirty="0"/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4A7BC1FD-1F25-4217-84E2-A5DCE48A4F7C}"/>
              </a:ext>
            </a:extLst>
          </p:cNvPr>
          <p:cNvSpPr/>
          <p:nvPr/>
        </p:nvSpPr>
        <p:spPr>
          <a:xfrm>
            <a:off x="1016305" y="4438946"/>
            <a:ext cx="4322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Manual conveyor adjustment</a:t>
            </a:r>
            <a:endParaRPr lang="de-DE" sz="1600" dirty="0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DAF394AB-8A6F-434D-A6DF-A68BB757E4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195">
            <a:off x="7154888" y="4552197"/>
            <a:ext cx="1546000" cy="15460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F1B5090A-F679-4862-AD2B-7CA1EF1E44C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21490" r="24256" b="20896"/>
          <a:stretch/>
        </p:blipFill>
        <p:spPr>
          <a:xfrm>
            <a:off x="9951442" y="878531"/>
            <a:ext cx="1218830" cy="1353069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ED2758F1-ECDC-41A4-87EF-97C25375BE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0985" y="3111618"/>
            <a:ext cx="379190" cy="384408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55CCAFD8-24F3-40EF-A6A0-1B3D1E3515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7903" y="3123836"/>
            <a:ext cx="379190" cy="384408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43B60813-1EF9-4A5C-B191-128A078F85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4087" y="3138151"/>
            <a:ext cx="379190" cy="384408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EAFF3206-E081-472B-B865-B2B3B143B3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456" y="3123836"/>
            <a:ext cx="379190" cy="384408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711046F2-8B9B-4C8A-B5FA-8A477E0DEB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553730" y="3068391"/>
            <a:ext cx="379190" cy="384408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2BC11668-AFD0-417C-873D-B6CF217879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4708960" y="3065122"/>
            <a:ext cx="379190" cy="384408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1CBB6910-212D-472E-A000-CE18D689A0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6331138" y="3073983"/>
            <a:ext cx="379190" cy="384408"/>
          </a:xfrm>
          <a:prstGeom prst="rect">
            <a:avLst/>
          </a:prstGeom>
        </p:spPr>
      </p:pic>
      <p:pic>
        <p:nvPicPr>
          <p:cNvPr id="102" name="Grafik 101">
            <a:extLst>
              <a:ext uri="{FF2B5EF4-FFF2-40B4-BE49-F238E27FC236}">
                <a16:creationId xmlns:a16="http://schemas.microsoft.com/office/drawing/2014/main" id="{41E8B3C8-6B32-4410-8E82-FA1A2EFC83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9438469" y="3047177"/>
            <a:ext cx="379190" cy="384408"/>
          </a:xfrm>
          <a:prstGeom prst="rect">
            <a:avLst/>
          </a:prstGeom>
        </p:spPr>
      </p:pic>
      <p:pic>
        <p:nvPicPr>
          <p:cNvPr id="103" name="Grafik 102">
            <a:extLst>
              <a:ext uri="{FF2B5EF4-FFF2-40B4-BE49-F238E27FC236}">
                <a16:creationId xmlns:a16="http://schemas.microsoft.com/office/drawing/2014/main" id="{40449005-AF76-4298-93BD-4A1A9F22AF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8885" y="3129428"/>
            <a:ext cx="379190" cy="384408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1072FEF1-DA3F-43F0-837F-17E3A23995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1476160" y="3073983"/>
            <a:ext cx="379190" cy="384408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95B543F2-A32A-4ED1-B5CF-27573ADFD4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993" y="3118229"/>
            <a:ext cx="379190" cy="384408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8832264D-EF4A-41A4-AB86-97E053B642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2297267" y="3062784"/>
            <a:ext cx="379190" cy="384408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7624E6FE-BDE7-46AE-90CE-A9DB140DA4F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9039" y="3129426"/>
            <a:ext cx="379190" cy="384408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FC8E6204-7EA8-41CF-93F6-C107E9899D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5366313" y="3073981"/>
            <a:ext cx="379190" cy="384408"/>
          </a:xfrm>
          <a:prstGeom prst="rect">
            <a:avLst/>
          </a:prstGeom>
        </p:spPr>
      </p:pic>
      <p:pic>
        <p:nvPicPr>
          <p:cNvPr id="109" name="Grafik 108">
            <a:extLst>
              <a:ext uri="{FF2B5EF4-FFF2-40B4-BE49-F238E27FC236}">
                <a16:creationId xmlns:a16="http://schemas.microsoft.com/office/drawing/2014/main" id="{5A371ECA-9334-43CC-8BF1-C440D22323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2269" y="3090659"/>
            <a:ext cx="379190" cy="384408"/>
          </a:xfrm>
          <a:prstGeom prst="rect">
            <a:avLst/>
          </a:prstGeom>
        </p:spPr>
      </p:pic>
      <p:pic>
        <p:nvPicPr>
          <p:cNvPr id="111" name="Grafik 110">
            <a:extLst>
              <a:ext uri="{FF2B5EF4-FFF2-40B4-BE49-F238E27FC236}">
                <a16:creationId xmlns:a16="http://schemas.microsoft.com/office/drawing/2014/main" id="{1D3D82DA-62CA-491F-94F5-04B3C09A80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071" flipH="1">
            <a:off x="10929543" y="3035214"/>
            <a:ext cx="379190" cy="384408"/>
          </a:xfrm>
          <a:prstGeom prst="rect">
            <a:avLst/>
          </a:prstGeom>
        </p:spPr>
      </p:pic>
      <p:pic>
        <p:nvPicPr>
          <p:cNvPr id="114" name="Grafik 113">
            <a:extLst>
              <a:ext uri="{FF2B5EF4-FFF2-40B4-BE49-F238E27FC236}">
                <a16:creationId xmlns:a16="http://schemas.microsoft.com/office/drawing/2014/main" id="{2E7F6FE8-DB53-413B-98B6-02ABF6424E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354" y="4989062"/>
            <a:ext cx="1545567" cy="1263628"/>
          </a:xfrm>
          <a:prstGeom prst="rect">
            <a:avLst/>
          </a:prstGeom>
        </p:spPr>
      </p:pic>
      <p:pic>
        <p:nvPicPr>
          <p:cNvPr id="115" name="Grafik 114">
            <a:extLst>
              <a:ext uri="{FF2B5EF4-FFF2-40B4-BE49-F238E27FC236}">
                <a16:creationId xmlns:a16="http://schemas.microsoft.com/office/drawing/2014/main" id="{E51EBD44-94B4-40C0-B13B-9B390F5D5A1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282" y="5217348"/>
            <a:ext cx="81471" cy="81471"/>
          </a:xfrm>
          <a:prstGeom prst="rect">
            <a:avLst/>
          </a:prstGeom>
        </p:spPr>
      </p:pic>
      <p:pic>
        <p:nvPicPr>
          <p:cNvPr id="116" name="Grafik 115">
            <a:extLst>
              <a:ext uri="{FF2B5EF4-FFF2-40B4-BE49-F238E27FC236}">
                <a16:creationId xmlns:a16="http://schemas.microsoft.com/office/drawing/2014/main" id="{11AF7BA6-4805-4A90-A603-0528F6A218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48" y="6004456"/>
            <a:ext cx="81471" cy="81471"/>
          </a:xfrm>
          <a:prstGeom prst="rect">
            <a:avLst/>
          </a:prstGeom>
        </p:spPr>
      </p:pic>
      <p:pic>
        <p:nvPicPr>
          <p:cNvPr id="117" name="Grafik 116">
            <a:extLst>
              <a:ext uri="{FF2B5EF4-FFF2-40B4-BE49-F238E27FC236}">
                <a16:creationId xmlns:a16="http://schemas.microsoft.com/office/drawing/2014/main" id="{0C6B361A-4B3A-4121-A1A1-347967CA93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7587" y="4600137"/>
            <a:ext cx="67922" cy="67922"/>
          </a:xfrm>
          <a:prstGeom prst="rect">
            <a:avLst/>
          </a:prstGeom>
        </p:spPr>
      </p:pic>
      <p:sp>
        <p:nvSpPr>
          <p:cNvPr id="118" name="Rechteck 117">
            <a:extLst>
              <a:ext uri="{FF2B5EF4-FFF2-40B4-BE49-F238E27FC236}">
                <a16:creationId xmlns:a16="http://schemas.microsoft.com/office/drawing/2014/main" id="{FAD76DA1-B90C-43CC-AFCF-75D2CACD33DF}"/>
              </a:ext>
            </a:extLst>
          </p:cNvPr>
          <p:cNvSpPr/>
          <p:nvPr/>
        </p:nvSpPr>
        <p:spPr>
          <a:xfrm>
            <a:off x="6009684" y="4520782"/>
            <a:ext cx="254659" cy="215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36E661D4-0752-4B56-BE6F-79F791846D21}"/>
              </a:ext>
            </a:extLst>
          </p:cNvPr>
          <p:cNvSpPr/>
          <p:nvPr/>
        </p:nvSpPr>
        <p:spPr>
          <a:xfrm>
            <a:off x="10903323" y="5927835"/>
            <a:ext cx="254659" cy="215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63FAB316-9404-48FB-8109-A9CF2E56800D}"/>
              </a:ext>
            </a:extLst>
          </p:cNvPr>
          <p:cNvSpPr/>
          <p:nvPr/>
        </p:nvSpPr>
        <p:spPr>
          <a:xfrm>
            <a:off x="11603996" y="5163373"/>
            <a:ext cx="254659" cy="215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1"/>
          </a:p>
        </p:txBody>
      </p:sp>
      <p:sp>
        <p:nvSpPr>
          <p:cNvPr id="149" name="Textfeld 148">
            <a:extLst>
              <a:ext uri="{FF2B5EF4-FFF2-40B4-BE49-F238E27FC236}">
                <a16:creationId xmlns:a16="http://schemas.microsoft.com/office/drawing/2014/main" id="{3C197CCB-691D-480B-ABE2-D11582F58E3F}"/>
              </a:ext>
            </a:extLst>
          </p:cNvPr>
          <p:cNvSpPr txBox="1"/>
          <p:nvPr/>
        </p:nvSpPr>
        <p:spPr>
          <a:xfrm>
            <a:off x="10461362" y="8134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Example</a:t>
            </a:r>
          </a:p>
        </p:txBody>
      </p:sp>
      <p:cxnSp>
        <p:nvCxnSpPr>
          <p:cNvPr id="124" name="Gerader Verbinder 24">
            <a:extLst>
              <a:ext uri="{FF2B5EF4-FFF2-40B4-BE49-F238E27FC236}">
                <a16:creationId xmlns:a16="http://schemas.microsoft.com/office/drawing/2014/main" id="{F2DE29D3-82CD-4E55-950F-22A47050D5A8}"/>
              </a:ext>
            </a:extLst>
          </p:cNvPr>
          <p:cNvCxnSpPr>
            <a:cxnSpLocks/>
          </p:cNvCxnSpPr>
          <p:nvPr/>
        </p:nvCxnSpPr>
        <p:spPr>
          <a:xfrm flipH="1" flipV="1">
            <a:off x="2661158" y="3316040"/>
            <a:ext cx="5645186" cy="1804827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5" name="Gerader Verbinder 25">
            <a:extLst>
              <a:ext uri="{FF2B5EF4-FFF2-40B4-BE49-F238E27FC236}">
                <a16:creationId xmlns:a16="http://schemas.microsoft.com/office/drawing/2014/main" id="{2944D458-9311-4B05-8ABE-BE13F51A8371}"/>
              </a:ext>
            </a:extLst>
          </p:cNvPr>
          <p:cNvCxnSpPr>
            <a:cxnSpLocks/>
          </p:cNvCxnSpPr>
          <p:nvPr/>
        </p:nvCxnSpPr>
        <p:spPr>
          <a:xfrm flipH="1" flipV="1">
            <a:off x="1828075" y="3316040"/>
            <a:ext cx="6478270" cy="180482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6" name="Gerader Verbinder 26">
            <a:extLst>
              <a:ext uri="{FF2B5EF4-FFF2-40B4-BE49-F238E27FC236}">
                <a16:creationId xmlns:a16="http://schemas.microsoft.com/office/drawing/2014/main" id="{8B785A8B-863D-44E0-9B52-B12CA63D2AC6}"/>
              </a:ext>
            </a:extLst>
          </p:cNvPr>
          <p:cNvCxnSpPr>
            <a:cxnSpLocks/>
          </p:cNvCxnSpPr>
          <p:nvPr/>
        </p:nvCxnSpPr>
        <p:spPr>
          <a:xfrm flipH="1" flipV="1">
            <a:off x="5073277" y="3316040"/>
            <a:ext cx="3329101" cy="1929814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7" name="Gerader Verbinder 27">
            <a:extLst>
              <a:ext uri="{FF2B5EF4-FFF2-40B4-BE49-F238E27FC236}">
                <a16:creationId xmlns:a16="http://schemas.microsoft.com/office/drawing/2014/main" id="{98C103CB-3986-4011-B1B1-8E7AEDAAF617}"/>
              </a:ext>
            </a:extLst>
          </p:cNvPr>
          <p:cNvCxnSpPr>
            <a:cxnSpLocks/>
          </p:cNvCxnSpPr>
          <p:nvPr/>
        </p:nvCxnSpPr>
        <p:spPr>
          <a:xfrm flipH="1" flipV="1">
            <a:off x="5718229" y="3316040"/>
            <a:ext cx="2788266" cy="1929814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8" name="Gerader Verbinder 28">
            <a:extLst>
              <a:ext uri="{FF2B5EF4-FFF2-40B4-BE49-F238E27FC236}">
                <a16:creationId xmlns:a16="http://schemas.microsoft.com/office/drawing/2014/main" id="{C216E434-5D4D-4AFD-A7D6-D13FE5A0228E}"/>
              </a:ext>
            </a:extLst>
          </p:cNvPr>
          <p:cNvCxnSpPr>
            <a:cxnSpLocks/>
          </p:cNvCxnSpPr>
          <p:nvPr/>
        </p:nvCxnSpPr>
        <p:spPr>
          <a:xfrm flipH="1" flipV="1">
            <a:off x="6662999" y="3316040"/>
            <a:ext cx="1931445" cy="1804825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9" name="Gerader Verbinder 30">
            <a:extLst>
              <a:ext uri="{FF2B5EF4-FFF2-40B4-BE49-F238E27FC236}">
                <a16:creationId xmlns:a16="http://schemas.microsoft.com/office/drawing/2014/main" id="{AD56356E-2910-4035-A610-0223847BD37C}"/>
              </a:ext>
            </a:extLst>
          </p:cNvPr>
          <p:cNvCxnSpPr>
            <a:cxnSpLocks/>
          </p:cNvCxnSpPr>
          <p:nvPr/>
        </p:nvCxnSpPr>
        <p:spPr>
          <a:xfrm flipH="1" flipV="1">
            <a:off x="905646" y="3316040"/>
            <a:ext cx="7400698" cy="1804826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0" name="Gerader Verbinder 31">
            <a:extLst>
              <a:ext uri="{FF2B5EF4-FFF2-40B4-BE49-F238E27FC236}">
                <a16:creationId xmlns:a16="http://schemas.microsoft.com/office/drawing/2014/main" id="{B74585D8-DE88-4C90-B54B-80A7C1188FF8}"/>
              </a:ext>
            </a:extLst>
          </p:cNvPr>
          <p:cNvCxnSpPr>
            <a:cxnSpLocks/>
          </p:cNvCxnSpPr>
          <p:nvPr/>
        </p:nvCxnSpPr>
        <p:spPr>
          <a:xfrm flipV="1">
            <a:off x="8306344" y="3344986"/>
            <a:ext cx="1164259" cy="177588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1" name="Gerader Verbinder 32">
            <a:extLst>
              <a:ext uri="{FF2B5EF4-FFF2-40B4-BE49-F238E27FC236}">
                <a16:creationId xmlns:a16="http://schemas.microsoft.com/office/drawing/2014/main" id="{C8E454E8-F3B8-4989-9014-B2A91E6AE9DB}"/>
              </a:ext>
            </a:extLst>
          </p:cNvPr>
          <p:cNvCxnSpPr>
            <a:cxnSpLocks/>
          </p:cNvCxnSpPr>
          <p:nvPr/>
        </p:nvCxnSpPr>
        <p:spPr>
          <a:xfrm flipV="1">
            <a:off x="8306344" y="3145861"/>
            <a:ext cx="3766886" cy="1916493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2" name="Gerader Verbinder 33">
            <a:extLst>
              <a:ext uri="{FF2B5EF4-FFF2-40B4-BE49-F238E27FC236}">
                <a16:creationId xmlns:a16="http://schemas.microsoft.com/office/drawing/2014/main" id="{51436DF1-8BFA-4678-9586-6576A8B7089A}"/>
              </a:ext>
            </a:extLst>
          </p:cNvPr>
          <p:cNvCxnSpPr>
            <a:cxnSpLocks/>
          </p:cNvCxnSpPr>
          <p:nvPr/>
        </p:nvCxnSpPr>
        <p:spPr>
          <a:xfrm flipV="1">
            <a:off x="8306343" y="3333023"/>
            <a:ext cx="2655334" cy="1787844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Halber Rahmen 74">
            <a:extLst>
              <a:ext uri="{FF2B5EF4-FFF2-40B4-BE49-F238E27FC236}">
                <a16:creationId xmlns:a16="http://schemas.microsoft.com/office/drawing/2014/main" id="{A4EE5132-0F9A-45B4-8223-63BF03DEF538}"/>
              </a:ext>
            </a:extLst>
          </p:cNvPr>
          <p:cNvSpPr/>
          <p:nvPr/>
        </p:nvSpPr>
        <p:spPr>
          <a:xfrm>
            <a:off x="7695973" y="4412400"/>
            <a:ext cx="250965" cy="43834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  <p:sp>
        <p:nvSpPr>
          <p:cNvPr id="76" name="Halber Rahmen 75">
            <a:extLst>
              <a:ext uri="{FF2B5EF4-FFF2-40B4-BE49-F238E27FC236}">
                <a16:creationId xmlns:a16="http://schemas.microsoft.com/office/drawing/2014/main" id="{D3B66BEF-9EE1-4EB2-84CA-A7327F021D08}"/>
              </a:ext>
            </a:extLst>
          </p:cNvPr>
          <p:cNvSpPr/>
          <p:nvPr/>
        </p:nvSpPr>
        <p:spPr>
          <a:xfrm rot="10800000">
            <a:off x="9203119" y="5734583"/>
            <a:ext cx="250965" cy="43834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  <p:sp>
        <p:nvSpPr>
          <p:cNvPr id="77" name="Halber Rahmen 76">
            <a:extLst>
              <a:ext uri="{FF2B5EF4-FFF2-40B4-BE49-F238E27FC236}">
                <a16:creationId xmlns:a16="http://schemas.microsoft.com/office/drawing/2014/main" id="{44190197-CB87-4D3A-847C-82E816C7EAE9}"/>
              </a:ext>
            </a:extLst>
          </p:cNvPr>
          <p:cNvSpPr/>
          <p:nvPr/>
        </p:nvSpPr>
        <p:spPr>
          <a:xfrm rot="10800000" flipH="1">
            <a:off x="7695973" y="5734583"/>
            <a:ext cx="250965" cy="43834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  <p:sp>
        <p:nvSpPr>
          <p:cNvPr id="78" name="Halber Rahmen 77">
            <a:extLst>
              <a:ext uri="{FF2B5EF4-FFF2-40B4-BE49-F238E27FC236}">
                <a16:creationId xmlns:a16="http://schemas.microsoft.com/office/drawing/2014/main" id="{14FB5F41-FF32-46C7-A27A-4A8EA863D352}"/>
              </a:ext>
            </a:extLst>
          </p:cNvPr>
          <p:cNvSpPr/>
          <p:nvPr/>
        </p:nvSpPr>
        <p:spPr>
          <a:xfrm rot="10800000" flipV="1">
            <a:off x="9203119" y="4420135"/>
            <a:ext cx="250965" cy="43834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BE33BFCB-2436-4A92-A47F-36FFD378CEDB}"/>
              </a:ext>
            </a:extLst>
          </p:cNvPr>
          <p:cNvCxnSpPr>
            <a:cxnSpLocks/>
          </p:cNvCxnSpPr>
          <p:nvPr/>
        </p:nvCxnSpPr>
        <p:spPr>
          <a:xfrm>
            <a:off x="7922991" y="4408589"/>
            <a:ext cx="1304075" cy="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E095962E-CF88-454E-8C46-4B4050317350}"/>
              </a:ext>
            </a:extLst>
          </p:cNvPr>
          <p:cNvCxnSpPr>
            <a:cxnSpLocks/>
          </p:cNvCxnSpPr>
          <p:nvPr/>
        </p:nvCxnSpPr>
        <p:spPr>
          <a:xfrm>
            <a:off x="7916704" y="6175093"/>
            <a:ext cx="1304075" cy="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DE770C40-037B-44A8-BD66-A6F98F659946}"/>
              </a:ext>
            </a:extLst>
          </p:cNvPr>
          <p:cNvCxnSpPr>
            <a:cxnSpLocks/>
          </p:cNvCxnSpPr>
          <p:nvPr/>
        </p:nvCxnSpPr>
        <p:spPr>
          <a:xfrm flipV="1">
            <a:off x="7688613" y="4744762"/>
            <a:ext cx="0" cy="1022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43CCE52A-33C4-4BCF-86BA-0CA142066617}"/>
              </a:ext>
            </a:extLst>
          </p:cNvPr>
          <p:cNvCxnSpPr>
            <a:cxnSpLocks/>
          </p:cNvCxnSpPr>
          <p:nvPr/>
        </p:nvCxnSpPr>
        <p:spPr>
          <a:xfrm flipV="1">
            <a:off x="9458680" y="4769165"/>
            <a:ext cx="0" cy="1022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fik 82">
            <a:extLst>
              <a:ext uri="{FF2B5EF4-FFF2-40B4-BE49-F238E27FC236}">
                <a16:creationId xmlns:a16="http://schemas.microsoft.com/office/drawing/2014/main" id="{970F7C8D-120D-4ED0-92AC-52EE8203B3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28" y="4528913"/>
            <a:ext cx="1546000" cy="1546000"/>
          </a:xfrm>
          <a:prstGeom prst="rect">
            <a:avLst/>
          </a:prstGeom>
        </p:spPr>
      </p:pic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044542E4-7973-4F4E-8C38-40E05812D845}"/>
              </a:ext>
            </a:extLst>
          </p:cNvPr>
          <p:cNvCxnSpPr>
            <a:cxnSpLocks/>
          </p:cNvCxnSpPr>
          <p:nvPr/>
        </p:nvCxnSpPr>
        <p:spPr>
          <a:xfrm>
            <a:off x="7779437" y="5280273"/>
            <a:ext cx="15785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Halber Rahmen 85">
            <a:extLst>
              <a:ext uri="{FF2B5EF4-FFF2-40B4-BE49-F238E27FC236}">
                <a16:creationId xmlns:a16="http://schemas.microsoft.com/office/drawing/2014/main" id="{F65D56E1-0C86-4FC6-AF2F-38D211B9657D}"/>
              </a:ext>
            </a:extLst>
          </p:cNvPr>
          <p:cNvSpPr/>
          <p:nvPr/>
        </p:nvSpPr>
        <p:spPr>
          <a:xfrm>
            <a:off x="7696309" y="4409811"/>
            <a:ext cx="250965" cy="438347"/>
          </a:xfrm>
          <a:prstGeom prst="halfFrame">
            <a:avLst/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  <p:sp>
        <p:nvSpPr>
          <p:cNvPr id="87" name="Halber Rahmen 86">
            <a:extLst>
              <a:ext uri="{FF2B5EF4-FFF2-40B4-BE49-F238E27FC236}">
                <a16:creationId xmlns:a16="http://schemas.microsoft.com/office/drawing/2014/main" id="{97F832AB-08A7-479D-B189-1043FE51CE10}"/>
              </a:ext>
            </a:extLst>
          </p:cNvPr>
          <p:cNvSpPr/>
          <p:nvPr/>
        </p:nvSpPr>
        <p:spPr>
          <a:xfrm rot="10800000">
            <a:off x="9203455" y="5735170"/>
            <a:ext cx="250965" cy="438347"/>
          </a:xfrm>
          <a:prstGeom prst="halfFrame">
            <a:avLst/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  <p:sp>
        <p:nvSpPr>
          <p:cNvPr id="88" name="Halber Rahmen 87">
            <a:extLst>
              <a:ext uri="{FF2B5EF4-FFF2-40B4-BE49-F238E27FC236}">
                <a16:creationId xmlns:a16="http://schemas.microsoft.com/office/drawing/2014/main" id="{91F30569-E4B9-4E16-A762-E01B75825B45}"/>
              </a:ext>
            </a:extLst>
          </p:cNvPr>
          <p:cNvSpPr/>
          <p:nvPr/>
        </p:nvSpPr>
        <p:spPr>
          <a:xfrm rot="10800000" flipH="1">
            <a:off x="7696309" y="5735170"/>
            <a:ext cx="250965" cy="438347"/>
          </a:xfrm>
          <a:prstGeom prst="halfFrame">
            <a:avLst/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  <p:sp>
        <p:nvSpPr>
          <p:cNvPr id="89" name="Halber Rahmen 88">
            <a:extLst>
              <a:ext uri="{FF2B5EF4-FFF2-40B4-BE49-F238E27FC236}">
                <a16:creationId xmlns:a16="http://schemas.microsoft.com/office/drawing/2014/main" id="{3C775A68-8020-48C6-9C9F-9865AE55B3A1}"/>
              </a:ext>
            </a:extLst>
          </p:cNvPr>
          <p:cNvSpPr/>
          <p:nvPr/>
        </p:nvSpPr>
        <p:spPr>
          <a:xfrm rot="10800000" flipV="1">
            <a:off x="9203455" y="4417546"/>
            <a:ext cx="250965" cy="438347"/>
          </a:xfrm>
          <a:prstGeom prst="halfFrame">
            <a:avLst/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3201">
              <a:solidFill>
                <a:schemeClr val="tx1"/>
              </a:solidFill>
            </a:endParaRPr>
          </a:p>
        </p:txBody>
      </p: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294F258A-48A0-4C42-8FEF-7C4F59EB3F50}"/>
              </a:ext>
            </a:extLst>
          </p:cNvPr>
          <p:cNvCxnSpPr>
            <a:cxnSpLocks/>
          </p:cNvCxnSpPr>
          <p:nvPr/>
        </p:nvCxnSpPr>
        <p:spPr>
          <a:xfrm>
            <a:off x="7941408" y="4411837"/>
            <a:ext cx="1304075" cy="773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670AEB68-1F8D-4FE0-928C-574C4C4DBBC7}"/>
              </a:ext>
            </a:extLst>
          </p:cNvPr>
          <p:cNvCxnSpPr>
            <a:cxnSpLocks/>
          </p:cNvCxnSpPr>
          <p:nvPr/>
        </p:nvCxnSpPr>
        <p:spPr>
          <a:xfrm>
            <a:off x="7917040" y="6166154"/>
            <a:ext cx="1304075" cy="773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2E129593-BB93-41CA-9D6D-E5D0BA63D8DE}"/>
              </a:ext>
            </a:extLst>
          </p:cNvPr>
          <p:cNvCxnSpPr>
            <a:cxnSpLocks/>
          </p:cNvCxnSpPr>
          <p:nvPr/>
        </p:nvCxnSpPr>
        <p:spPr>
          <a:xfrm flipV="1">
            <a:off x="7693674" y="4790805"/>
            <a:ext cx="0" cy="102221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7FE89324-857B-4704-84C8-7863E5960E8B}"/>
              </a:ext>
            </a:extLst>
          </p:cNvPr>
          <p:cNvCxnSpPr>
            <a:cxnSpLocks/>
          </p:cNvCxnSpPr>
          <p:nvPr/>
        </p:nvCxnSpPr>
        <p:spPr>
          <a:xfrm flipV="1">
            <a:off x="9455840" y="4766577"/>
            <a:ext cx="0" cy="102221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FF93B552-CD80-4862-A273-128621283D90}"/>
              </a:ext>
            </a:extLst>
          </p:cNvPr>
          <p:cNvCxnSpPr>
            <a:cxnSpLocks/>
          </p:cNvCxnSpPr>
          <p:nvPr/>
        </p:nvCxnSpPr>
        <p:spPr>
          <a:xfrm>
            <a:off x="7779773" y="5277684"/>
            <a:ext cx="1578531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7502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animBg="1"/>
      <p:bldP spid="118" grpId="0" animBg="1"/>
      <p:bldP spid="119" grpId="0" animBg="1"/>
      <p:bldP spid="120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081F884-6B19-418B-8808-A83765CA45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4143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2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69D2A3E5-D05D-4022-8C48-2170F06D44E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2" descr="\\Mchsv102\crm_m\CRM_GM_MC\!Bilder&amp;Grafiken\!Bilder\fotolia\Pics-Download-fotolia-06-2017\Fotolia_145004279_M.jpg">
            <a:extLst>
              <a:ext uri="{FF2B5EF4-FFF2-40B4-BE49-F238E27FC236}">
                <a16:creationId xmlns:a16="http://schemas.microsoft.com/office/drawing/2014/main" id="{7F6D193E-287A-42F6-9A1D-AE5E87900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7431" r="27225" b="8900"/>
          <a:stretch/>
        </p:blipFill>
        <p:spPr bwMode="auto">
          <a:xfrm flipH="1">
            <a:off x="147772" y="1989869"/>
            <a:ext cx="5632963" cy="4096894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DF4373F-59DB-4E14-960C-E1CFA4F693F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" t="10251" r="34" b="16368"/>
          <a:stretch/>
        </p:blipFill>
        <p:spPr>
          <a:xfrm>
            <a:off x="5938124" y="1989869"/>
            <a:ext cx="6094059" cy="4096895"/>
          </a:xfrm>
          <a:prstGeom prst="rect">
            <a:avLst/>
          </a:prstGeom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7FFE72-1C05-4F76-AFAA-EE60E080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Interface…?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8C5E65-F795-4D75-A413-E7E4963B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BE77-75F0-4DF4-8DF8-78EF4EC1BF68}" type="datetime1">
              <a:rPr lang="en-US" smtClean="0"/>
              <a:t>11/20/2020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849C3F-3FF1-492C-A2CD-CB2F4468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55EF50-D7B5-4BCF-BE97-F35C82A906FA}"/>
              </a:ext>
            </a:extLst>
          </p:cNvPr>
          <p:cNvSpPr/>
          <p:nvPr/>
        </p:nvSpPr>
        <p:spPr>
          <a:xfrm>
            <a:off x="241109" y="3275480"/>
            <a:ext cx="3322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Signal based </a:t>
            </a:r>
            <a:endParaRPr lang="de-DE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F2473D7-D428-4B98-A673-BFFD7973CFB7}"/>
              </a:ext>
            </a:extLst>
          </p:cNvPr>
          <p:cNvSpPr/>
          <p:nvPr/>
        </p:nvSpPr>
        <p:spPr>
          <a:xfrm>
            <a:off x="300729" y="4141630"/>
            <a:ext cx="3423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Special needs</a:t>
            </a:r>
            <a:endParaRPr lang="de-DE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40DFC84-63E9-476A-9CE9-DB4F2D136C73}"/>
              </a:ext>
            </a:extLst>
          </p:cNvPr>
          <p:cNvSpPr/>
          <p:nvPr/>
        </p:nvSpPr>
        <p:spPr>
          <a:xfrm>
            <a:off x="326403" y="5045209"/>
            <a:ext cx="8544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No data exchange</a:t>
            </a:r>
            <a:endParaRPr lang="de-DE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A732106-D15D-4419-9D0D-5FA2073D8843}"/>
              </a:ext>
            </a:extLst>
          </p:cNvPr>
          <p:cNvSpPr/>
          <p:nvPr/>
        </p:nvSpPr>
        <p:spPr>
          <a:xfrm>
            <a:off x="6106196" y="3305894"/>
            <a:ext cx="5847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Protocol based &amp; built to grow</a:t>
            </a:r>
            <a:endParaRPr lang="de-DE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29667FE-2BA2-4F9E-8684-5EB16F92908F}"/>
              </a:ext>
            </a:extLst>
          </p:cNvPr>
          <p:cNvSpPr/>
          <p:nvPr/>
        </p:nvSpPr>
        <p:spPr>
          <a:xfrm>
            <a:off x="6101166" y="4029840"/>
            <a:ext cx="4957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One standard interface with growing workflow coverage</a:t>
            </a:r>
            <a:endParaRPr lang="de-DE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869A694-B047-424F-9D7C-91F90082423A}"/>
              </a:ext>
            </a:extLst>
          </p:cNvPr>
          <p:cNvSpPr/>
          <p:nvPr/>
        </p:nvSpPr>
        <p:spPr>
          <a:xfrm>
            <a:off x="6098417" y="5053488"/>
            <a:ext cx="5705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46" indent="-228646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Machines talk to machines with simple connectivity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E61181A-FC6A-422E-B82B-2E2B7CD57F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787">
            <a:off x="1717621" y="3250527"/>
            <a:ext cx="1152593" cy="57629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06A1408-C4C4-4A16-9E1A-739517C984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787">
            <a:off x="1718691" y="4121361"/>
            <a:ext cx="1178953" cy="58947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4D81317-CE61-40C5-BFAA-0CFC4B515F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787">
            <a:off x="1727315" y="5017274"/>
            <a:ext cx="1170667" cy="585334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AFB869EC-B09E-430E-8493-74643568B7E7}"/>
              </a:ext>
            </a:extLst>
          </p:cNvPr>
          <p:cNvSpPr/>
          <p:nvPr/>
        </p:nvSpPr>
        <p:spPr>
          <a:xfrm>
            <a:off x="241109" y="2047982"/>
            <a:ext cx="605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glow rad="127000">
                    <a:schemeClr val="bg1">
                      <a:lumMod val="75000"/>
                    </a:schemeClr>
                  </a:glow>
                </a:effectLst>
              </a:rPr>
              <a:t>SMEMA cannot meet the Challenges of Smart Factories</a:t>
            </a:r>
            <a:endParaRPr lang="de-DE" sz="2800" b="1" dirty="0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6EE184F1-3E93-40E1-97DE-19387B5E06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99" y="2135076"/>
            <a:ext cx="1347193" cy="9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D3EC09B-CA08-4CAE-AD33-AD054E214A1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337971" y="4963137"/>
            <a:ext cx="9519234" cy="13792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A9E887-21A5-4682-88D0-98452E3D1C9E}"/>
              </a:ext>
            </a:extLst>
          </p:cNvPr>
          <p:cNvSpPr/>
          <p:nvPr/>
        </p:nvSpPr>
        <p:spPr>
          <a:xfrm>
            <a:off x="176" y="1573664"/>
            <a:ext cx="12194822" cy="306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3" name="Textfeld 36">
            <a:extLst>
              <a:ext uri="{FF2B5EF4-FFF2-40B4-BE49-F238E27FC236}">
                <a16:creationId xmlns:a16="http://schemas.microsoft.com/office/drawing/2014/main" id="{3DFB4547-248C-43EB-9141-19C2B13B314A}"/>
              </a:ext>
            </a:extLst>
          </p:cNvPr>
          <p:cNvSpPr txBox="1"/>
          <p:nvPr/>
        </p:nvSpPr>
        <p:spPr>
          <a:xfrm>
            <a:off x="233088" y="1767836"/>
            <a:ext cx="1210439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Full line machine-to-machine communication </a:t>
            </a:r>
          </a:p>
          <a:p>
            <a:pPr algn="just"/>
            <a:endParaRPr lang="en-US" sz="1200" b="1" dirty="0">
              <a:solidFill>
                <a:schemeClr val="bg1"/>
              </a:solidFill>
            </a:endParaRPr>
          </a:p>
          <a:p>
            <a:pPr marL="179388" indent="-17938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</a:rPr>
              <a:t>Protocol based instead of “signal based”: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Easy to adjust and easy to expand for integrating further information</a:t>
            </a:r>
          </a:p>
          <a:p>
            <a:pPr marL="171485" indent="-17148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</a:rPr>
              <a:t>Standard components instead of “special needs”: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Based on TCP/IP, XML and ethernet, cables, plugs and interfaces are inexpensive and easily available</a:t>
            </a:r>
            <a:endParaRPr lang="en-GB" sz="2000" dirty="0">
              <a:solidFill>
                <a:schemeClr val="bg1"/>
              </a:solidFill>
            </a:endParaRPr>
          </a:p>
          <a:p>
            <a:pPr marL="171485" indent="-171485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bg1"/>
                </a:solidFill>
              </a:rPr>
              <a:t>Integrated data management versus separation: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Consistent board and data assignment with consistent error handling and recovery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1" name="Pfeil nach rechts 71">
            <a:extLst>
              <a:ext uri="{FF2B5EF4-FFF2-40B4-BE49-F238E27FC236}">
                <a16:creationId xmlns:a16="http://schemas.microsoft.com/office/drawing/2014/main" id="{672B92E6-AFAB-4AEA-B504-42F57DBB51EF}"/>
              </a:ext>
            </a:extLst>
          </p:cNvPr>
          <p:cNvSpPr/>
          <p:nvPr/>
        </p:nvSpPr>
        <p:spPr>
          <a:xfrm>
            <a:off x="1337971" y="5540595"/>
            <a:ext cx="9622303" cy="217729"/>
          </a:xfrm>
          <a:prstGeom prst="rightArrow">
            <a:avLst/>
          </a:prstGeom>
          <a:solidFill>
            <a:srgbClr val="2CAE2C"/>
          </a:solidFill>
          <a:ln>
            <a:solidFill>
              <a:srgbClr val="2CA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5" rIns="91413" bIns="45705" rtlCol="0" anchor="ctr"/>
          <a:lstStyle/>
          <a:p>
            <a:pPr algn="ctr" defTabSz="1219006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CF26F2-1FB2-4E68-A3D6-35584FB08E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5449" r="23146" b="15819"/>
          <a:stretch/>
        </p:blipFill>
        <p:spPr>
          <a:xfrm>
            <a:off x="8887931" y="4392285"/>
            <a:ext cx="1165772" cy="814374"/>
          </a:xfrm>
          <a:prstGeom prst="rect">
            <a:avLst/>
          </a:prstGeom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A6523A2-5317-443C-A622-CE84C22D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328" y="6663383"/>
            <a:ext cx="9648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95CBDD-7DA5-4682-B654-58CABA956666}" type="datetime1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8B45D86-65E9-4E97-B219-A16D90C4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528" y="6663383"/>
            <a:ext cx="468000" cy="147600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9204330F-C5AD-4AC0-88A8-9CB1F8F7EB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Cr0hnVPO.lBmnHz3o0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7_sV1CEqORO_vbzB7q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i9IN2wgTrk2Y.IOSyF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iTIXQXIW9m2rKzHZnMl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9bTuJK.C7QgxvsJADHw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XXrZQ2JaSxjikpj7MLM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4XXmejU2hF0p0g0k4B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x9wrcfzMncN70VTKLHZ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GA.0FFEMoipivFEkfk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ZXeDLKSEwwmbIosAsV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RGXLiqgSDbZARHqYSe1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qnhs3ZG.xOBN6IT_oiP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eKGYpsYMdvQN.WFZsvq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eKGYpsYMdvQN.WFZsvq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DXjyCvLKptd7YoJsW.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5kiSggmP2IWDo4LAShe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HENhcuEiWTR3fh0L7ci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u1fjIJh6tl3kjRsg9K2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u1fjIJh6tl3kjRsg9K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u1fjIJh6tl3kjRsg9K2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OxSkRZAuKkdmU66T3Zk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u1fjIJh6tl3kjRsg9K2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BYs3oo_BUj1_daB15x8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2XOTbeigBit4YxLl7Bl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FFeoaWTnKEL9Ieg2G4J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2i8xF54Nmcm0MLSAWSP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IBmULf7f8NHBO9dyM07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Benutzerdefiniert 21">
      <a:dk1>
        <a:srgbClr val="151517"/>
      </a:dk1>
      <a:lt1>
        <a:sysClr val="window" lastClr="FFFFFF"/>
      </a:lt1>
      <a:dk2>
        <a:srgbClr val="97A0A5"/>
      </a:dk2>
      <a:lt2>
        <a:srgbClr val="DEDFE1"/>
      </a:lt2>
      <a:accent1>
        <a:srgbClr val="3C4F00"/>
      </a:accent1>
      <a:accent2>
        <a:srgbClr val="97A0A5"/>
      </a:accent2>
      <a:accent3>
        <a:srgbClr val="52575A"/>
      </a:accent3>
      <a:accent4>
        <a:srgbClr val="DEDFE1"/>
      </a:accent4>
      <a:accent5>
        <a:srgbClr val="00223D"/>
      </a:accent5>
      <a:accent6>
        <a:srgbClr val="92D050"/>
      </a:accent6>
      <a:hlink>
        <a:srgbClr val="0000FF"/>
      </a:hlink>
      <a:folHlink>
        <a:srgbClr val="3366CC"/>
      </a:folHlink>
    </a:clrScheme>
    <a:fontScheme name="AS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2370</Words>
  <Application>Microsoft Office PowerPoint</Application>
  <PresentationFormat>Custom</PresentationFormat>
  <Paragraphs>559</Paragraphs>
  <Slides>39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Wingdings</vt:lpstr>
      <vt:lpstr>blank</vt:lpstr>
      <vt:lpstr>think-cell Slide</vt:lpstr>
      <vt:lpstr>PowerPoint Presentation</vt:lpstr>
      <vt:lpstr>Contents</vt:lpstr>
      <vt:lpstr>Why a new interface? Old Technology meets the Challenge of today</vt:lpstr>
      <vt:lpstr>Why a new Interface…?</vt:lpstr>
      <vt:lpstr>Why a new Interface…? New Job Download = long Preparation Time</vt:lpstr>
      <vt:lpstr>Why a new Interface…? New Job Download = long Preparation Time</vt:lpstr>
      <vt:lpstr>Why a new Interface…? New Job Download = long Preparation Time</vt:lpstr>
      <vt:lpstr>Why a new Interface…?</vt:lpstr>
      <vt:lpstr>PowerPoint Presentation</vt:lpstr>
      <vt:lpstr>The Hermes Standard Initiative Connectivity needs Cooperation</vt:lpstr>
      <vt:lpstr>Why a new Interface…?</vt:lpstr>
      <vt:lpstr>Contents</vt:lpstr>
      <vt:lpstr>Why IPC-HERMES-9852? Automated Data Transfer</vt:lpstr>
      <vt:lpstr>Why IPC-HERMES-9852? Full Data Availability</vt:lpstr>
      <vt:lpstr>Why IPC-HERMES-9852? Full Data Availability</vt:lpstr>
      <vt:lpstr>Why IPC-HERMES-9852? Protocol based</vt:lpstr>
      <vt:lpstr>Why IPC-HERMES-9852? Advanced M2M Communication for Board Flow</vt:lpstr>
      <vt:lpstr>Why IPC-HERMES-9852? Advanced M2M Communication for Board Flow</vt:lpstr>
      <vt:lpstr>Why IPC-HERMES-9852? Connectivity needs Cooperation</vt:lpstr>
      <vt:lpstr>IPC-HERMES-9852 Special Scenarios</vt:lpstr>
      <vt:lpstr>IPC-HERMES-9852 Special Scenarios</vt:lpstr>
      <vt:lpstr>IPC-HERMES-9852 Special Scenarios</vt:lpstr>
      <vt:lpstr>Contents</vt:lpstr>
      <vt:lpstr>IPC-HERMES-9852 Handling of Ink Spots &amp; Barcodes</vt:lpstr>
      <vt:lpstr>IPC-HERMES-9852 Single to Dual Conveyor</vt:lpstr>
      <vt:lpstr>IPC-HERMES-9852  Configuration of the Line</vt:lpstr>
      <vt:lpstr>Contents</vt:lpstr>
      <vt:lpstr>IPC-HERMES-9852 Barcode controlled Production: Automatic Job Download &amp; Width Adjustment</vt:lpstr>
      <vt:lpstr>IPC-HERMES-9852 Product Type ID controlled Production: Auto Job Download &amp; Width Adjustment</vt:lpstr>
      <vt:lpstr>IPC-HERMES-9852 Process Interlocking without additional Barcode Scanners</vt:lpstr>
      <vt:lpstr>IPC-HERMES-9852 Vertical Channel </vt:lpstr>
      <vt:lpstr>IPC-HERMES-9852 Multi-Line Connectivity via IPC-HERMES-9852 and Vertical Interfaces</vt:lpstr>
      <vt:lpstr>Contents</vt:lpstr>
      <vt:lpstr>PowerPoint Presentation</vt:lpstr>
      <vt:lpstr>Relation IPC-HERMES-9852 to IPC-CFX-2591</vt:lpstr>
      <vt:lpstr>Contents</vt:lpstr>
      <vt:lpstr>Customer Benefits</vt:lpstr>
      <vt:lpstr>The Hermes Standard Initiative  A broad foundation across the entire industry assures global acceptance</vt:lpstr>
      <vt:lpstr>The Hermes Standard: Seamless Communication  enables Industry 4.0</vt:lpstr>
    </vt:vector>
  </TitlesOfParts>
  <Company>The Hermes Standard for M2M in 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IPC-HERMES-9852 – Use Cases, Feature Set &amp; Benefits</dc:title>
  <dc:subject>IPC-HERMES-9852</dc:subject>
  <dc:creator>thomas.bliem@asmpt.com</dc:creator>
  <dc:description>as of 14-Jan-2020</dc:description>
  <cp:lastModifiedBy>Håkan Sandell</cp:lastModifiedBy>
  <cp:revision>319</cp:revision>
  <cp:lastPrinted>2016-12-12T12:00:57Z</cp:lastPrinted>
  <dcterms:created xsi:type="dcterms:W3CDTF">2016-11-17T14:36:06Z</dcterms:created>
  <dcterms:modified xsi:type="dcterms:W3CDTF">2020-11-20T08:23:34Z</dcterms:modified>
</cp:coreProperties>
</file>